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9" r:id="rId6"/>
    <p:sldId id="271" r:id="rId7"/>
    <p:sldId id="272" r:id="rId8"/>
    <p:sldId id="273" r:id="rId9"/>
    <p:sldId id="260" r:id="rId10"/>
    <p:sldId id="261" r:id="rId11"/>
    <p:sldId id="292" r:id="rId12"/>
    <p:sldId id="291" r:id="rId13"/>
    <p:sldId id="262" r:id="rId14"/>
    <p:sldId id="270" r:id="rId15"/>
    <p:sldId id="280" r:id="rId16"/>
    <p:sldId id="274" r:id="rId17"/>
    <p:sldId id="276" r:id="rId18"/>
    <p:sldId id="275" r:id="rId19"/>
    <p:sldId id="277" r:id="rId20"/>
    <p:sldId id="279" r:id="rId21"/>
    <p:sldId id="264" r:id="rId22"/>
    <p:sldId id="265" r:id="rId23"/>
    <p:sldId id="278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66" r:id="rId33"/>
    <p:sldId id="267" r:id="rId34"/>
    <p:sldId id="289" r:id="rId35"/>
    <p:sldId id="290" r:id="rId36"/>
    <p:sldId id="293" r:id="rId37"/>
    <p:sldId id="26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48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04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32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69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9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8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70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35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0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57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65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82A9C-AE2F-432C-94CE-CA773B5DC296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DFD511E-2CC7-4D92-8072-AA28BAE4B88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8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loridarevenue.com/" TargetMode="External"/><Relationship Id="rId2" Type="http://schemas.openxmlformats.org/officeDocument/2006/relationships/hyperlink" Target="https://dos.myflorida.com/sunbiz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CEC75-A292-46A0-AF00-B9C1CDAE7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Book Fairs</a:t>
            </a:r>
            <a:br>
              <a:rPr lang="en-US" dirty="0"/>
            </a:br>
            <a:r>
              <a:rPr lang="en-US" dirty="0"/>
              <a:t>Author Book Selling Success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C7C67-EECD-43F3-B27C-E3195C21D3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Hope</a:t>
            </a:r>
          </a:p>
        </p:txBody>
      </p:sp>
    </p:spTree>
    <p:extLst>
      <p:ext uri="{BB962C8B-B14F-4D97-AF65-F5344CB8AC3E}">
        <p14:creationId xmlns:p14="http://schemas.microsoft.com/office/powerpoint/2010/main" val="4274754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Events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Best methods for finding events:</a:t>
            </a:r>
          </a:p>
          <a:p>
            <a:pPr lvl="1"/>
            <a:r>
              <a:rPr lang="en-US" sz="2200" dirty="0"/>
              <a:t>Talk to people, network</a:t>
            </a:r>
          </a:p>
          <a:p>
            <a:pPr lvl="1"/>
            <a:r>
              <a:rPr lang="en-US" sz="2200" dirty="0"/>
              <a:t>Join writer-focused organizations</a:t>
            </a:r>
          </a:p>
          <a:p>
            <a:pPr lvl="1"/>
            <a:r>
              <a:rPr lang="en-US" sz="2200" dirty="0"/>
              <a:t>Internet searches, especially local events</a:t>
            </a:r>
          </a:p>
          <a:p>
            <a:r>
              <a:rPr lang="en-US" sz="2400" dirty="0"/>
              <a:t>Not all events have to be BOOK events</a:t>
            </a:r>
          </a:p>
          <a:p>
            <a:pPr lvl="1"/>
            <a:r>
              <a:rPr lang="en-US" sz="2200" dirty="0"/>
              <a:t>Find events that “fit” your book</a:t>
            </a:r>
          </a:p>
          <a:p>
            <a:pPr lvl="1"/>
            <a:r>
              <a:rPr lang="en-US" sz="2200" dirty="0"/>
              <a:t>Go where your audience goes</a:t>
            </a:r>
          </a:p>
        </p:txBody>
      </p:sp>
    </p:spTree>
    <p:extLst>
      <p:ext uri="{BB962C8B-B14F-4D97-AF65-F5344CB8AC3E}">
        <p14:creationId xmlns:p14="http://schemas.microsoft.com/office/powerpoint/2010/main" val="238019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Events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6077630" cy="3450613"/>
          </a:xfrm>
        </p:spPr>
        <p:txBody>
          <a:bodyPr>
            <a:normAutofit/>
          </a:bodyPr>
          <a:lstStyle/>
          <a:p>
            <a:r>
              <a:rPr lang="en-US" sz="2400" dirty="0"/>
              <a:t>Seek well-attended events</a:t>
            </a:r>
          </a:p>
          <a:p>
            <a:pPr lvl="1"/>
            <a:r>
              <a:rPr lang="en-US" sz="2200" dirty="0"/>
              <a:t>Possibly best-selling authors in attendance</a:t>
            </a:r>
          </a:p>
          <a:p>
            <a:r>
              <a:rPr lang="en-US" sz="2400" dirty="0"/>
              <a:t>Don’t be afraid to travel</a:t>
            </a:r>
          </a:p>
          <a:p>
            <a:pPr lvl="1"/>
            <a:r>
              <a:rPr lang="en-US" sz="2200" dirty="0"/>
              <a:t>New York is the book publishing hub of the English-speaking world</a:t>
            </a:r>
          </a:p>
          <a:p>
            <a:pPr lvl="1"/>
            <a:r>
              <a:rPr lang="en-US" sz="2200" dirty="0"/>
              <a:t>Other areas of the country may have an interest in your topic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E3B4E5-615E-47BE-9AE4-E8A59654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295" y="3320418"/>
            <a:ext cx="4370655" cy="24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3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Your Audience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3"/>
            <a:ext cx="9492038" cy="608750"/>
          </a:xfrm>
        </p:spPr>
        <p:txBody>
          <a:bodyPr>
            <a:normAutofit/>
          </a:bodyPr>
          <a:lstStyle/>
          <a:p>
            <a:r>
              <a:rPr lang="en-US" sz="2400" dirty="0"/>
              <a:t>To determine your audience, dissect your book</a:t>
            </a: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60CDE-78DA-4187-B5AB-394C8394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34" y="2624482"/>
            <a:ext cx="2442732" cy="3428999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1835FB0-D120-4779-9EB2-B3A9CB58F4A6}"/>
              </a:ext>
            </a:extLst>
          </p:cNvPr>
          <p:cNvSpPr txBox="1">
            <a:spLocks/>
          </p:cNvSpPr>
          <p:nvPr/>
        </p:nvSpPr>
        <p:spPr>
          <a:xfrm>
            <a:off x="5868955" y="2624481"/>
            <a:ext cx="4973064" cy="32444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Historical Fiction: 1947</a:t>
            </a:r>
          </a:p>
          <a:p>
            <a:r>
              <a:rPr lang="en-US" sz="2400" dirty="0"/>
              <a:t>Post WW2 central Florida</a:t>
            </a:r>
          </a:p>
          <a:p>
            <a:r>
              <a:rPr lang="en-US" sz="2200" dirty="0"/>
              <a:t>Boy acquires brother via adaption</a:t>
            </a:r>
          </a:p>
          <a:p>
            <a:r>
              <a:rPr lang="en-US" sz="2200" dirty="0"/>
              <a:t>Small town murderer on loose </a:t>
            </a:r>
          </a:p>
          <a:p>
            <a:r>
              <a:rPr lang="en-US" sz="2200" dirty="0"/>
              <a:t>Backdrop of racism</a:t>
            </a:r>
          </a:p>
          <a:p>
            <a:r>
              <a:rPr lang="en-US" sz="2200" dirty="0"/>
              <a:t>Coming of age</a:t>
            </a:r>
          </a:p>
        </p:txBody>
      </p:sp>
    </p:spTree>
    <p:extLst>
      <p:ext uri="{BB962C8B-B14F-4D97-AF65-F5344CB8AC3E}">
        <p14:creationId xmlns:p14="http://schemas.microsoft.com/office/powerpoint/2010/main" val="306265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6CCC1-B38C-4914-BDBE-77C7B024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a Book Event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3022B-E7DC-4B1B-AE0F-8EA159338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Priority: Online Presence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4759181" cy="2383587"/>
          </a:xfrm>
        </p:spPr>
        <p:txBody>
          <a:bodyPr>
            <a:normAutofit/>
          </a:bodyPr>
          <a:lstStyle/>
          <a:p>
            <a:r>
              <a:rPr lang="en-US" sz="2600" dirty="0"/>
              <a:t>Website / Amazon Page</a:t>
            </a:r>
            <a:endParaRPr lang="en-US" sz="2400" dirty="0"/>
          </a:p>
          <a:p>
            <a:r>
              <a:rPr lang="en-US" sz="2600" dirty="0"/>
              <a:t>Twitter / Facebook / Snapchat</a:t>
            </a:r>
          </a:p>
          <a:p>
            <a:r>
              <a:rPr lang="en-US" sz="2600" dirty="0"/>
              <a:t>Method of Connecting and Buying Books Online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BF10D-9494-4C62-922D-FE332311A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850" y="2015732"/>
            <a:ext cx="5123716" cy="2988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E50EF-7666-4240-BFDA-8683D59F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49" y="4274552"/>
            <a:ext cx="4332051" cy="2383586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214694D-ED88-4A50-961E-FC842A4551A3}"/>
              </a:ext>
            </a:extLst>
          </p:cNvPr>
          <p:cNvSpPr txBox="1">
            <a:spLocks/>
          </p:cNvSpPr>
          <p:nvPr/>
        </p:nvSpPr>
        <p:spPr>
          <a:xfrm>
            <a:off x="5905392" y="5004247"/>
            <a:ext cx="4759181" cy="149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Domain Names Help</a:t>
            </a:r>
          </a:p>
          <a:p>
            <a:pPr marL="0" indent="0">
              <a:buNone/>
            </a:pPr>
            <a:r>
              <a:rPr lang="en-US" sz="2600" dirty="0"/>
              <a:t>	JohnHopeWriting.com</a:t>
            </a:r>
          </a:p>
        </p:txBody>
      </p:sp>
    </p:spTree>
    <p:extLst>
      <p:ext uri="{BB962C8B-B14F-4D97-AF65-F5344CB8AC3E}">
        <p14:creationId xmlns:p14="http://schemas.microsoft.com/office/powerpoint/2010/main" val="283653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Book Quantities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435604" cy="3450613"/>
          </a:xfrm>
        </p:spPr>
        <p:txBody>
          <a:bodyPr>
            <a:normAutofit/>
          </a:bodyPr>
          <a:lstStyle/>
          <a:p>
            <a:r>
              <a:rPr lang="en-US" sz="2600" dirty="0"/>
              <a:t>Make a list of how many books are brought, then update after event</a:t>
            </a: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D0F0BF-3F1B-4F9F-A27A-0F894DF5E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008" y="1926645"/>
            <a:ext cx="4915711" cy="41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3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Checklist of Supplies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15901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Table (most book events supply one)</a:t>
            </a:r>
          </a:p>
          <a:p>
            <a:r>
              <a:rPr lang="en-US" sz="2600" dirty="0"/>
              <a:t>Table Cloth / Covering</a:t>
            </a:r>
          </a:p>
          <a:p>
            <a:r>
              <a:rPr lang="en-US" sz="2600" dirty="0"/>
              <a:t>Bookstands</a:t>
            </a:r>
          </a:p>
          <a:p>
            <a:r>
              <a:rPr lang="en-US" sz="2600" dirty="0"/>
              <a:t>Book and/or Author Signs (including price list)</a:t>
            </a:r>
          </a:p>
          <a:p>
            <a:r>
              <a:rPr lang="en-US" sz="2600" dirty="0"/>
              <a:t>Bookmarks / Business Cards / Brochures</a:t>
            </a:r>
          </a:p>
          <a:p>
            <a:r>
              <a:rPr lang="en-US" sz="2600" dirty="0"/>
              <a:t>Pen</a:t>
            </a:r>
          </a:p>
          <a:p>
            <a:r>
              <a:rPr lang="en-US" sz="2600" dirty="0"/>
              <a:t>Freebees</a:t>
            </a:r>
          </a:p>
          <a:p>
            <a:pPr lvl="1"/>
            <a:r>
              <a:rPr lang="en-US" sz="2400" dirty="0"/>
              <a:t>Consider items that compliment your books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130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Payments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Bring cash ($1/$5/$10)</a:t>
            </a:r>
          </a:p>
          <a:p>
            <a:r>
              <a:rPr lang="en-US" sz="2600" dirty="0"/>
              <a:t>Credit Card Implements</a:t>
            </a:r>
          </a:p>
          <a:p>
            <a:pPr lvl="1"/>
            <a:r>
              <a:rPr lang="en-US" sz="2400" dirty="0"/>
              <a:t>Banks Offer Credit Card Reading Solutions – usually monthly costs</a:t>
            </a:r>
          </a:p>
          <a:p>
            <a:pPr lvl="1"/>
            <a:r>
              <a:rPr lang="en-US" sz="2400" dirty="0"/>
              <a:t>Square Readers (squareup.com) – flat 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51C83-C73E-4DB9-8CC2-C9D299E3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2167" y1="73500" x2="32167" y2="7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10" y="1159574"/>
            <a:ext cx="2346798" cy="234679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6FF3C8-13FC-4A3A-B20D-18E8A56843D0}"/>
              </a:ext>
            </a:extLst>
          </p:cNvPr>
          <p:cNvCxnSpPr/>
          <p:nvPr/>
        </p:nvCxnSpPr>
        <p:spPr>
          <a:xfrm flipV="1">
            <a:off x="6096000" y="2332973"/>
            <a:ext cx="2264229" cy="960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8D3A10A-F30B-414C-B822-5304833C5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366" y="4171410"/>
            <a:ext cx="1809750" cy="197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C393F-48D3-4B8D-B9D7-8226C272B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004" y="4157416"/>
            <a:ext cx="19812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27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a Price on Books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/>
              <a:t>The Value of a Book to a Reader</a:t>
            </a:r>
          </a:p>
          <a:p>
            <a:pPr lvl="1"/>
            <a:r>
              <a:rPr lang="en-US" sz="2400" dirty="0"/>
              <a:t>The more readers pay for a book, the more </a:t>
            </a:r>
            <a:r>
              <a:rPr lang="en-US" sz="2400" b="1" u="sng" dirty="0"/>
              <a:t>initial</a:t>
            </a:r>
            <a:r>
              <a:rPr lang="en-US" sz="2400" dirty="0"/>
              <a:t> value the book has</a:t>
            </a:r>
          </a:p>
          <a:p>
            <a:pPr lvl="1"/>
            <a:r>
              <a:rPr lang="en-US" sz="2400" dirty="0"/>
              <a:t>After reading the book, value is largely based off of quality of story/characters</a:t>
            </a:r>
          </a:p>
          <a:p>
            <a:pPr lvl="1"/>
            <a:endParaRPr lang="en-US" sz="2400" dirty="0"/>
          </a:p>
          <a:p>
            <a:r>
              <a:rPr lang="en-US" sz="2600" dirty="0"/>
              <a:t>Warning: A book that’s too expensive will never be bought</a:t>
            </a:r>
          </a:p>
          <a:p>
            <a:pPr lvl="1"/>
            <a:r>
              <a:rPr lang="en-US" sz="2400" dirty="0"/>
              <a:t>Research prices of comparable books</a:t>
            </a:r>
          </a:p>
          <a:p>
            <a:endParaRPr lang="en-US" sz="26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3419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Deals / Discounts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Everyone loves a good deal</a:t>
            </a:r>
          </a:p>
          <a:p>
            <a:pPr lvl="1"/>
            <a:r>
              <a:rPr lang="en-US" sz="2400" dirty="0"/>
              <a:t>Buy one get second at a discount</a:t>
            </a:r>
          </a:p>
          <a:p>
            <a:pPr lvl="1"/>
            <a:r>
              <a:rPr lang="en-US" sz="2400" dirty="0"/>
              <a:t>Discounts for series of books</a:t>
            </a:r>
          </a:p>
          <a:p>
            <a:pPr lvl="1"/>
            <a:r>
              <a:rPr lang="en-US" sz="2400" dirty="0"/>
              <a:t>Prize wheel</a:t>
            </a:r>
          </a:p>
          <a:p>
            <a:pPr lvl="1"/>
            <a:r>
              <a:rPr lang="en-US" sz="2400" b="1" dirty="0"/>
              <a:t>Sign up </a:t>
            </a:r>
            <a:r>
              <a:rPr lang="en-US" sz="2400" dirty="0"/>
              <a:t>(with email address) for something free/discounted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493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A7E05-5EF3-46C9-92B0-87E141D1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Fairs</a:t>
            </a:r>
            <a:br>
              <a:rPr lang="en-US" dirty="0"/>
            </a:br>
            <a:r>
              <a:rPr lang="en-US" dirty="0"/>
              <a:t>Author Book Selling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8B1E5-780C-419E-A3AF-DC6EF3DB9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Transitioning to the Book-Selling Business</a:t>
            </a:r>
          </a:p>
          <a:p>
            <a:r>
              <a:rPr lang="en-US" sz="2600" dirty="0"/>
              <a:t>Researching Book Events / Finding Audience</a:t>
            </a:r>
          </a:p>
          <a:p>
            <a:r>
              <a:rPr lang="en-US" sz="2600" dirty="0"/>
              <a:t>Preparing for a Book Event</a:t>
            </a:r>
          </a:p>
          <a:p>
            <a:r>
              <a:rPr lang="en-US" sz="2600" dirty="0"/>
              <a:t>Conducting a Book Event</a:t>
            </a:r>
          </a:p>
          <a:p>
            <a:r>
              <a:rPr lang="en-US" sz="2600" dirty="0"/>
              <a:t>Wrap-up and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68840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FreeBees</a:t>
            </a:r>
            <a:r>
              <a:rPr lang="en-US" dirty="0"/>
              <a:t> / Handouts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2560584" cy="2988515"/>
          </a:xfrm>
        </p:spPr>
        <p:txBody>
          <a:bodyPr>
            <a:normAutofit/>
          </a:bodyPr>
          <a:lstStyle/>
          <a:p>
            <a:r>
              <a:rPr lang="en-US" sz="2600" dirty="0"/>
              <a:t>Bookmarks </a:t>
            </a:r>
          </a:p>
          <a:p>
            <a:r>
              <a:rPr lang="en-US" sz="2600" dirty="0"/>
              <a:t>Pencils</a:t>
            </a:r>
          </a:p>
          <a:p>
            <a:r>
              <a:rPr lang="en-US" sz="2600" dirty="0"/>
              <a:t>Magnets</a:t>
            </a:r>
          </a:p>
          <a:p>
            <a:r>
              <a:rPr lang="en-US" sz="2600" dirty="0"/>
              <a:t>Coloring Pages</a:t>
            </a:r>
          </a:p>
          <a:p>
            <a:r>
              <a:rPr lang="en-US" sz="2600" dirty="0"/>
              <a:t>Brochures</a:t>
            </a:r>
          </a:p>
          <a:p>
            <a:endParaRPr lang="en-US" sz="2600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1B200BC-06C9-403C-A714-37AD933FFD42}"/>
              </a:ext>
            </a:extLst>
          </p:cNvPr>
          <p:cNvSpPr/>
          <p:nvPr/>
        </p:nvSpPr>
        <p:spPr>
          <a:xfrm>
            <a:off x="3918857" y="2136710"/>
            <a:ext cx="662474" cy="28675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C969CB3-108B-4309-A5D2-2D062AC14977}"/>
              </a:ext>
            </a:extLst>
          </p:cNvPr>
          <p:cNvSpPr txBox="1">
            <a:spLocks/>
          </p:cNvSpPr>
          <p:nvPr/>
        </p:nvSpPr>
        <p:spPr>
          <a:xfrm>
            <a:off x="4646645" y="3224936"/>
            <a:ext cx="6886877" cy="691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Always include your Website / Online Contact</a:t>
            </a:r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70C6732-E111-4269-8A95-332E5E7EDD1B}"/>
              </a:ext>
            </a:extLst>
          </p:cNvPr>
          <p:cNvSpPr txBox="1">
            <a:spLocks/>
          </p:cNvSpPr>
          <p:nvPr/>
        </p:nvSpPr>
        <p:spPr>
          <a:xfrm>
            <a:off x="5718779" y="4370860"/>
            <a:ext cx="3350576" cy="1682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Printing Services:</a:t>
            </a:r>
          </a:p>
          <a:p>
            <a:pPr lvl="1"/>
            <a:r>
              <a:rPr lang="en-US" sz="2400" dirty="0"/>
              <a:t>UPrinting.com</a:t>
            </a:r>
          </a:p>
          <a:p>
            <a:pPr lvl="1"/>
            <a:r>
              <a:rPr lang="en-US" sz="2400" dirty="0"/>
              <a:t>VistaPrint.com</a:t>
            </a:r>
          </a:p>
          <a:p>
            <a:pPr lvl="1"/>
            <a:endParaRPr lang="en-US" sz="2400" dirty="0"/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088187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6CCC1-B38C-4914-BDBE-77C7B024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Conducting a Book Event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3022B-E7DC-4B1B-AE0F-8EA159338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72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F500C4-2503-4499-A31F-AC9C57FE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073768" cy="3450613"/>
          </a:xfrm>
        </p:spPr>
        <p:txBody>
          <a:bodyPr/>
          <a:lstStyle/>
          <a:p>
            <a:r>
              <a:rPr lang="en-US" sz="2200" dirty="0"/>
              <a:t>Things to Consider:</a:t>
            </a:r>
          </a:p>
          <a:p>
            <a:pPr lvl="1"/>
            <a:r>
              <a:rPr lang="en-US" sz="2000" dirty="0"/>
              <a:t>Think Like a Bookstore</a:t>
            </a:r>
          </a:p>
          <a:p>
            <a:pPr lvl="1"/>
            <a:r>
              <a:rPr lang="en-US" sz="2000" dirty="0"/>
              <a:t>Organize for Your Readers</a:t>
            </a:r>
          </a:p>
          <a:p>
            <a:pPr lvl="1"/>
            <a:r>
              <a:rPr lang="en-US" sz="2000" dirty="0"/>
              <a:t>Display Prices</a:t>
            </a:r>
          </a:p>
          <a:p>
            <a:pPr lvl="1"/>
            <a:r>
              <a:rPr lang="en-US" sz="2000" dirty="0"/>
              <a:t>Bookstands</a:t>
            </a:r>
          </a:p>
          <a:p>
            <a:pPr lvl="1"/>
            <a:r>
              <a:rPr lang="en-US" sz="2000" dirty="0"/>
              <a:t>Freebees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B49985-B86B-44AB-92B9-93A25387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96" y="2122736"/>
            <a:ext cx="6707609" cy="37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50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with Your Readers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776" y="2015732"/>
            <a:ext cx="4570078" cy="345061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Most Writers Sit Back and Wait Method</a:t>
            </a:r>
          </a:p>
          <a:p>
            <a:pPr lvl="1"/>
            <a:r>
              <a:rPr lang="en-US" sz="2200" dirty="0"/>
              <a:t>Most Reader will not know you</a:t>
            </a:r>
          </a:p>
          <a:p>
            <a:pPr lvl="1"/>
            <a:r>
              <a:rPr lang="en-US" sz="2200" dirty="0"/>
              <a:t>Readers do not know your books</a:t>
            </a:r>
          </a:p>
          <a:p>
            <a:pPr lvl="1"/>
            <a:r>
              <a:rPr lang="en-US" sz="2200" dirty="0"/>
              <a:t>Readers are generally passive people and may not want to start the conversation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894F2-D9A0-482B-BFB2-085F4CD3C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41" y="2202750"/>
            <a:ext cx="52482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1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with Your Readers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939" y="2015732"/>
            <a:ext cx="9701915" cy="3450613"/>
          </a:xfrm>
        </p:spPr>
        <p:txBody>
          <a:bodyPr>
            <a:normAutofit/>
          </a:bodyPr>
          <a:lstStyle/>
          <a:p>
            <a:r>
              <a:rPr lang="en-US" sz="2400" dirty="0"/>
              <a:t>Goals When Engaging Readers</a:t>
            </a:r>
          </a:p>
          <a:p>
            <a:pPr lvl="1"/>
            <a:r>
              <a:rPr lang="en-US" sz="2200" dirty="0"/>
              <a:t>Show them you are friendly / approachable</a:t>
            </a:r>
          </a:p>
          <a:p>
            <a:pPr lvl="1"/>
            <a:r>
              <a:rPr lang="en-US" sz="2200" dirty="0"/>
              <a:t>Learn what they like to read and/or what they are looking for</a:t>
            </a:r>
          </a:p>
          <a:p>
            <a:pPr lvl="1"/>
            <a:r>
              <a:rPr lang="en-US" sz="2200" dirty="0"/>
              <a:t>Match the reader to the book</a:t>
            </a:r>
          </a:p>
          <a:p>
            <a:pPr lvl="1"/>
            <a:r>
              <a:rPr lang="en-US" sz="2200" dirty="0"/>
              <a:t>Express why your books are awesome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87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Sell Yourself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939" y="2015732"/>
            <a:ext cx="9701915" cy="3862554"/>
          </a:xfrm>
        </p:spPr>
        <p:txBody>
          <a:bodyPr>
            <a:normAutofit/>
          </a:bodyPr>
          <a:lstStyle/>
          <a:p>
            <a:r>
              <a:rPr lang="en-US" sz="2400" dirty="0"/>
              <a:t>No matter how good your books are, readers need to accept you first</a:t>
            </a:r>
          </a:p>
          <a:p>
            <a:r>
              <a:rPr lang="en-US" sz="2400" dirty="0"/>
              <a:t>Many people will consider your books simply because they like you</a:t>
            </a:r>
          </a:p>
          <a:p>
            <a:endParaRPr lang="en-US" sz="2400" dirty="0"/>
          </a:p>
          <a:p>
            <a:r>
              <a:rPr lang="en-US" sz="2400" dirty="0"/>
              <a:t>How to sell yourself</a:t>
            </a:r>
          </a:p>
          <a:p>
            <a:pPr lvl="1"/>
            <a:r>
              <a:rPr lang="en-US" dirty="0"/>
              <a:t>Friendly greeting (“Good morning!”)</a:t>
            </a:r>
          </a:p>
          <a:p>
            <a:pPr lvl="1"/>
            <a:r>
              <a:rPr lang="en-US" dirty="0"/>
              <a:t>Joke around with them</a:t>
            </a:r>
          </a:p>
          <a:p>
            <a:pPr lvl="1"/>
            <a:r>
              <a:rPr lang="en-US" dirty="0"/>
              <a:t>Be genuine and sympathetic toward them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B36D-B49A-4F66-9F45-61FFF33B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486" y="3121652"/>
            <a:ext cx="2485826" cy="320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7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Greeting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939" y="2015732"/>
            <a:ext cx="9701915" cy="3862554"/>
          </a:xfrm>
        </p:spPr>
        <p:txBody>
          <a:bodyPr>
            <a:normAutofit/>
          </a:bodyPr>
          <a:lstStyle/>
          <a:p>
            <a:r>
              <a:rPr lang="en-US" sz="2400" dirty="0"/>
              <a:t>Freebees / Handouts help a lot</a:t>
            </a:r>
          </a:p>
          <a:p>
            <a:r>
              <a:rPr lang="en-US" sz="2400" dirty="0"/>
              <a:t>Target your audience</a:t>
            </a:r>
          </a:p>
          <a:p>
            <a:r>
              <a:rPr lang="en-US" sz="2400" dirty="0"/>
              <a:t>Tell them briefly about you and your books when you hand them something, but don’t brag</a:t>
            </a:r>
          </a:p>
          <a:p>
            <a:pPr lvl="1"/>
            <a:r>
              <a:rPr lang="en-US" sz="2200" dirty="0"/>
              <a:t>“Hello. I write romantic thrillers.”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47A39-208E-43EB-8094-2BC7D826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36" y="3767322"/>
            <a:ext cx="4236118" cy="22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55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Selling Your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939" y="2015732"/>
            <a:ext cx="9701915" cy="386255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Show Book Cover</a:t>
            </a:r>
          </a:p>
          <a:p>
            <a:pPr lvl="1"/>
            <a:r>
              <a:rPr lang="en-US" sz="2200" dirty="0"/>
              <a:t>People DO judge a book by its cover</a:t>
            </a:r>
          </a:p>
          <a:p>
            <a:r>
              <a:rPr lang="en-US" sz="2400" dirty="0"/>
              <a:t>Recite Book Blurb</a:t>
            </a:r>
          </a:p>
          <a:p>
            <a:pPr lvl="1"/>
            <a:r>
              <a:rPr lang="en-US" sz="2000" dirty="0"/>
              <a:t>Catchy hook that makes your book different and interesting</a:t>
            </a:r>
          </a:p>
          <a:p>
            <a:r>
              <a:rPr lang="en-US" sz="2400" dirty="0"/>
              <a:t>Open Book and Place into Reader’s Hands</a:t>
            </a:r>
          </a:p>
          <a:p>
            <a:r>
              <a:rPr lang="en-US" sz="2400" dirty="0"/>
              <a:t>Get the Reader Talking</a:t>
            </a:r>
          </a:p>
          <a:p>
            <a:pPr lvl="1"/>
            <a:r>
              <a:rPr lang="en-US" sz="2200" dirty="0"/>
              <a:t>What do they like to read? </a:t>
            </a:r>
          </a:p>
          <a:p>
            <a:r>
              <a:rPr lang="en-US" sz="2400" dirty="0"/>
              <a:t>Share Why Book is a Good Fit (if it is)</a:t>
            </a:r>
          </a:p>
        </p:txBody>
      </p:sp>
    </p:spTree>
    <p:extLst>
      <p:ext uri="{BB962C8B-B14F-4D97-AF65-F5344CB8AC3E}">
        <p14:creationId xmlns:p14="http://schemas.microsoft.com/office/powerpoint/2010/main" val="3065705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Selling Your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939" y="2015732"/>
            <a:ext cx="9701915" cy="3862554"/>
          </a:xfrm>
        </p:spPr>
        <p:txBody>
          <a:bodyPr>
            <a:normAutofit/>
          </a:bodyPr>
          <a:lstStyle/>
          <a:p>
            <a:r>
              <a:rPr lang="en-US" sz="2400" dirty="0"/>
              <a:t>People will pay for a book if the book is worth more than their money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D4BD77-16C8-4C28-8B6B-242D80440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80" y="3788727"/>
            <a:ext cx="4555040" cy="2945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24246-DDBF-4E77-B1EE-1E091F85E496}"/>
              </a:ext>
            </a:extLst>
          </p:cNvPr>
          <p:cNvSpPr txBox="1"/>
          <p:nvPr/>
        </p:nvSpPr>
        <p:spPr>
          <a:xfrm>
            <a:off x="1391652" y="3702870"/>
            <a:ext cx="111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Exciting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50295-EE18-42A0-AD8C-DAD60952AFBF}"/>
              </a:ext>
            </a:extLst>
          </p:cNvPr>
          <p:cNvSpPr txBox="1"/>
          <p:nvPr/>
        </p:nvSpPr>
        <p:spPr>
          <a:xfrm>
            <a:off x="987590" y="4781633"/>
            <a:ext cx="175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Intriguing Plot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95861-40AF-4E54-B177-1210D867A715}"/>
              </a:ext>
            </a:extLst>
          </p:cNvPr>
          <p:cNvSpPr txBox="1"/>
          <p:nvPr/>
        </p:nvSpPr>
        <p:spPr>
          <a:xfrm>
            <a:off x="3575033" y="3332014"/>
            <a:ext cx="213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Fun Characters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A13CEC-721C-4DD8-91FF-471EDAB051F2}"/>
              </a:ext>
            </a:extLst>
          </p:cNvPr>
          <p:cNvSpPr txBox="1"/>
          <p:nvPr/>
        </p:nvSpPr>
        <p:spPr>
          <a:xfrm>
            <a:off x="2744855" y="4001766"/>
            <a:ext cx="1119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Topic of Interest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F653C-EFD1-41ED-9F3C-564FC063F099}"/>
              </a:ext>
            </a:extLst>
          </p:cNvPr>
          <p:cNvSpPr txBox="1"/>
          <p:nvPr/>
        </p:nvSpPr>
        <p:spPr>
          <a:xfrm>
            <a:off x="7872155" y="3281967"/>
            <a:ext cx="9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$5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C6E21-3527-4E13-9F46-ADA28A3B4474}"/>
              </a:ext>
            </a:extLst>
          </p:cNvPr>
          <p:cNvSpPr txBox="1"/>
          <p:nvPr/>
        </p:nvSpPr>
        <p:spPr>
          <a:xfrm>
            <a:off x="9249637" y="4001766"/>
            <a:ext cx="9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$20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9A24CF-C80D-466C-9582-137968CFEA08}"/>
              </a:ext>
            </a:extLst>
          </p:cNvPr>
          <p:cNvSpPr txBox="1"/>
          <p:nvPr/>
        </p:nvSpPr>
        <p:spPr>
          <a:xfrm>
            <a:off x="8274319" y="4319968"/>
            <a:ext cx="9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$10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D2F35-DD3C-4508-B006-BED728CCB6B6}"/>
              </a:ext>
            </a:extLst>
          </p:cNvPr>
          <p:cNvSpPr txBox="1"/>
          <p:nvPr/>
        </p:nvSpPr>
        <p:spPr>
          <a:xfrm>
            <a:off x="1632295" y="5507882"/>
            <a:ext cx="175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Nicely Printed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F8B09D-194E-474D-8E9B-D0FF98EE172C}"/>
              </a:ext>
            </a:extLst>
          </p:cNvPr>
          <p:cNvSpPr txBox="1"/>
          <p:nvPr/>
        </p:nvSpPr>
        <p:spPr>
          <a:xfrm>
            <a:off x="2098032" y="3080580"/>
            <a:ext cx="175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Great Cover Art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FA7573A-832B-4571-B7FB-5BEC93297A72}"/>
              </a:ext>
            </a:extLst>
          </p:cNvPr>
          <p:cNvCxnSpPr/>
          <p:nvPr/>
        </p:nvCxnSpPr>
        <p:spPr>
          <a:xfrm>
            <a:off x="4293051" y="3701346"/>
            <a:ext cx="241948" cy="1264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4639E6-9E91-4CDA-8EA3-C913B824270A}"/>
              </a:ext>
            </a:extLst>
          </p:cNvPr>
          <p:cNvCxnSpPr>
            <a:cxnSpLocks/>
          </p:cNvCxnSpPr>
          <p:nvPr/>
        </p:nvCxnSpPr>
        <p:spPr>
          <a:xfrm>
            <a:off x="3203986" y="3429000"/>
            <a:ext cx="894072" cy="108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508335-1F4D-4B42-972E-EBD7E6B9CED4}"/>
              </a:ext>
            </a:extLst>
          </p:cNvPr>
          <p:cNvCxnSpPr>
            <a:cxnSpLocks/>
          </p:cNvCxnSpPr>
          <p:nvPr/>
        </p:nvCxnSpPr>
        <p:spPr>
          <a:xfrm>
            <a:off x="2224419" y="4064470"/>
            <a:ext cx="949356" cy="867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00E174-A7CF-4BB9-A84C-465ABC163109}"/>
              </a:ext>
            </a:extLst>
          </p:cNvPr>
          <p:cNvCxnSpPr>
            <a:cxnSpLocks/>
          </p:cNvCxnSpPr>
          <p:nvPr/>
        </p:nvCxnSpPr>
        <p:spPr>
          <a:xfrm>
            <a:off x="3521130" y="4550800"/>
            <a:ext cx="636976" cy="466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291C58-215E-4891-981D-562095CE3EFB}"/>
              </a:ext>
            </a:extLst>
          </p:cNvPr>
          <p:cNvCxnSpPr>
            <a:cxnSpLocks/>
          </p:cNvCxnSpPr>
          <p:nvPr/>
        </p:nvCxnSpPr>
        <p:spPr>
          <a:xfrm>
            <a:off x="2570257" y="5009697"/>
            <a:ext cx="1184652" cy="374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EDF570-72B2-4F21-95A1-F702FE1D0E94}"/>
              </a:ext>
            </a:extLst>
          </p:cNvPr>
          <p:cNvCxnSpPr>
            <a:cxnSpLocks/>
          </p:cNvCxnSpPr>
          <p:nvPr/>
        </p:nvCxnSpPr>
        <p:spPr>
          <a:xfrm flipV="1">
            <a:off x="3260321" y="5589037"/>
            <a:ext cx="579298" cy="149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CAC8B2D-4C4B-4B22-BE6C-6C2F670EEEDF}"/>
              </a:ext>
            </a:extLst>
          </p:cNvPr>
          <p:cNvCxnSpPr>
            <a:cxnSpLocks/>
          </p:cNvCxnSpPr>
          <p:nvPr/>
        </p:nvCxnSpPr>
        <p:spPr>
          <a:xfrm flipH="1">
            <a:off x="8131565" y="4761840"/>
            <a:ext cx="376900" cy="621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BD61D8D-C0CC-4073-86D8-5E000C07131B}"/>
              </a:ext>
            </a:extLst>
          </p:cNvPr>
          <p:cNvCxnSpPr>
            <a:cxnSpLocks/>
          </p:cNvCxnSpPr>
          <p:nvPr/>
        </p:nvCxnSpPr>
        <p:spPr>
          <a:xfrm flipH="1">
            <a:off x="7880989" y="3698431"/>
            <a:ext cx="417775" cy="1083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7D15177-113D-46DC-8213-566F3AC2C471}"/>
              </a:ext>
            </a:extLst>
          </p:cNvPr>
          <p:cNvCxnSpPr>
            <a:cxnSpLocks/>
          </p:cNvCxnSpPr>
          <p:nvPr/>
        </p:nvCxnSpPr>
        <p:spPr>
          <a:xfrm flipH="1">
            <a:off x="8471191" y="4408874"/>
            <a:ext cx="1150552" cy="974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725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Selling Your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939" y="2015732"/>
            <a:ext cx="9701915" cy="3862554"/>
          </a:xfrm>
        </p:spPr>
        <p:txBody>
          <a:bodyPr>
            <a:normAutofit/>
          </a:bodyPr>
          <a:lstStyle/>
          <a:p>
            <a:r>
              <a:rPr lang="en-US" sz="2400" dirty="0"/>
              <a:t>Keep in mind…</a:t>
            </a:r>
          </a:p>
          <a:p>
            <a:pPr lvl="1"/>
            <a:r>
              <a:rPr lang="en-US" sz="2200" dirty="0"/>
              <a:t>People don’t NEED your book</a:t>
            </a:r>
          </a:p>
          <a:p>
            <a:pPr lvl="1"/>
            <a:r>
              <a:rPr lang="en-US" sz="2200" dirty="0"/>
              <a:t>You’re trying to deliver happiness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BBDCC-C885-4DA6-8308-37EB46D33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72" y="3858986"/>
            <a:ext cx="3038475" cy="201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B30B3-A2EE-4B18-BD25-9B0D02A85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80" y="2386433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2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6CCC1-B38C-4914-BDBE-77C7B024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Transitioning to the </a:t>
            </a:r>
            <a:br>
              <a:rPr lang="en-US" dirty="0"/>
            </a:br>
            <a:r>
              <a:rPr lang="en-US" dirty="0"/>
              <a:t>Book-Selling Business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3022B-E7DC-4B1B-AE0F-8EA159338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57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Selling Your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940" y="2015732"/>
            <a:ext cx="3831904" cy="184321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Having a helper to handle transactions helps to keep you focused on your audience</a:t>
            </a:r>
          </a:p>
          <a:p>
            <a:endParaRPr lang="en-US" sz="2200" dirty="0"/>
          </a:p>
          <a:p>
            <a:endParaRPr lang="en-U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4014DB-6BF9-45F1-A60D-E866E1F0B796}"/>
              </a:ext>
            </a:extLst>
          </p:cNvPr>
          <p:cNvSpPr txBox="1">
            <a:spLocks/>
          </p:cNvSpPr>
          <p:nvPr/>
        </p:nvSpPr>
        <p:spPr>
          <a:xfrm>
            <a:off x="7222950" y="2000501"/>
            <a:ext cx="3831904" cy="18432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Have fun – sign books, personalize, take photos</a:t>
            </a:r>
          </a:p>
          <a:p>
            <a:endParaRPr lang="en-US" sz="2200" dirty="0"/>
          </a:p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D465A0-D88C-4184-A6EE-0B23BA6C0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50" y="3058639"/>
            <a:ext cx="3478764" cy="3478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2F5027-04EB-46BF-81D3-6572C8F29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147" y="3657040"/>
            <a:ext cx="2967135" cy="29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34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0083-6FF8-4A28-8E71-DEDAC973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Selling Your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ADD8-D92E-40D9-9E13-E99C08F1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940" y="2015732"/>
            <a:ext cx="9603274" cy="3302717"/>
          </a:xfrm>
        </p:spPr>
        <p:txBody>
          <a:bodyPr>
            <a:normAutofit/>
          </a:bodyPr>
          <a:lstStyle/>
          <a:p>
            <a:r>
              <a:rPr lang="en-US" sz="2400" dirty="0"/>
              <a:t>Not selling a book is not a total loss</a:t>
            </a:r>
          </a:p>
          <a:p>
            <a:pPr lvl="1"/>
            <a:r>
              <a:rPr lang="en-US" sz="2200" dirty="0"/>
              <a:t>Hopefully, you made a good impression on people</a:t>
            </a:r>
          </a:p>
          <a:p>
            <a:pPr lvl="1"/>
            <a:r>
              <a:rPr lang="en-US" sz="2200" dirty="0"/>
              <a:t>Hand them your brochure so they can look you and your books up</a:t>
            </a:r>
          </a:p>
          <a:p>
            <a:pPr lvl="1"/>
            <a:r>
              <a:rPr lang="en-US" sz="2200" dirty="0"/>
              <a:t>Wish them a great day</a:t>
            </a:r>
          </a:p>
          <a:p>
            <a:endParaRPr lang="en-US" sz="22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F57A8-AA43-4B00-A930-7890A4BCC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712" y="3920520"/>
            <a:ext cx="3591953" cy="2795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3D9622-DA62-4FD7-AB26-D5975FDB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895" y="3564782"/>
            <a:ext cx="3733549" cy="287892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73557D-AC5E-47CD-A02F-80B27BFA5CA2}"/>
              </a:ext>
            </a:extLst>
          </p:cNvPr>
          <p:cNvCxnSpPr>
            <a:cxnSpLocks/>
          </p:cNvCxnSpPr>
          <p:nvPr/>
        </p:nvCxnSpPr>
        <p:spPr>
          <a:xfrm>
            <a:off x="4961106" y="3429000"/>
            <a:ext cx="173079" cy="396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618D4C-22BE-43C0-8179-6104F299512C}"/>
              </a:ext>
            </a:extLst>
          </p:cNvPr>
          <p:cNvCxnSpPr>
            <a:cxnSpLocks/>
          </p:cNvCxnSpPr>
          <p:nvPr/>
        </p:nvCxnSpPr>
        <p:spPr>
          <a:xfrm>
            <a:off x="5134185" y="3393340"/>
            <a:ext cx="2264991" cy="365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548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6CCC1-B38C-4914-BDBE-77C7B024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and Lessons Learned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3022B-E7DC-4B1B-AE0F-8EA159338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61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and 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212103" cy="3450613"/>
          </a:xfrm>
        </p:spPr>
        <p:txBody>
          <a:bodyPr/>
          <a:lstStyle/>
          <a:p>
            <a:r>
              <a:rPr lang="en-US" sz="2400" dirty="0"/>
              <a:t>Tally sales</a:t>
            </a:r>
          </a:p>
          <a:p>
            <a:pPr lvl="1"/>
            <a:r>
              <a:rPr lang="en-US" sz="2200" dirty="0"/>
              <a:t>What is selling?</a:t>
            </a:r>
          </a:p>
          <a:p>
            <a:pPr lvl="1"/>
            <a:r>
              <a:rPr lang="en-US" sz="2200" dirty="0"/>
              <a:t>Why did your books sell?</a:t>
            </a:r>
          </a:p>
          <a:p>
            <a:pPr lvl="1"/>
            <a:r>
              <a:rPr lang="en-US" sz="2200" dirty="0"/>
              <a:t>What didn’t sell?</a:t>
            </a:r>
          </a:p>
          <a:p>
            <a:pPr lvl="1"/>
            <a:r>
              <a:rPr lang="en-US" sz="2200" dirty="0"/>
              <a:t>Why didn’t your books sell?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9E5574A4-FD72-4FAB-82D2-AC52F93015BB}"/>
              </a:ext>
            </a:extLst>
          </p:cNvPr>
          <p:cNvSpPr/>
          <p:nvPr/>
        </p:nvSpPr>
        <p:spPr>
          <a:xfrm>
            <a:off x="5327780" y="2481943"/>
            <a:ext cx="768220" cy="20527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8071E-E9D8-45D4-A5C4-DA8E08743DA0}"/>
              </a:ext>
            </a:extLst>
          </p:cNvPr>
          <p:cNvSpPr txBox="1">
            <a:spLocks/>
          </p:cNvSpPr>
          <p:nvPr/>
        </p:nvSpPr>
        <p:spPr>
          <a:xfrm>
            <a:off x="6251510" y="2995127"/>
            <a:ext cx="4320074" cy="17448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Answers to these questions may steer your next event, and possibly your next book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6393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and 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8168282" cy="3450613"/>
          </a:xfrm>
        </p:spPr>
        <p:txBody>
          <a:bodyPr/>
          <a:lstStyle/>
          <a:p>
            <a:r>
              <a:rPr lang="en-US" sz="2400" dirty="0"/>
              <a:t>The business end…</a:t>
            </a:r>
          </a:p>
          <a:p>
            <a:pPr lvl="1"/>
            <a:r>
              <a:rPr lang="en-US" sz="2200" dirty="0"/>
              <a:t>Calculate sales tax and pay the Department of Revenue</a:t>
            </a:r>
          </a:p>
          <a:p>
            <a:pPr lvl="1"/>
            <a:r>
              <a:rPr lang="en-US" sz="2200" dirty="0"/>
              <a:t>Maintain an inventory of your books for Federal Income Taxes</a:t>
            </a:r>
          </a:p>
          <a:p>
            <a:pPr lvl="1"/>
            <a:r>
              <a:rPr lang="en-US" sz="2200" dirty="0"/>
              <a:t>Review your supplies, determine what you need to reorder</a:t>
            </a:r>
          </a:p>
        </p:txBody>
      </p:sp>
    </p:spTree>
    <p:extLst>
      <p:ext uri="{BB962C8B-B14F-4D97-AF65-F5344CB8AC3E}">
        <p14:creationId xmlns:p14="http://schemas.microsoft.com/office/powerpoint/2010/main" val="1482209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and 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8168282" cy="3450613"/>
          </a:xfrm>
        </p:spPr>
        <p:txBody>
          <a:bodyPr/>
          <a:lstStyle/>
          <a:p>
            <a:r>
              <a:rPr lang="en-US" sz="2400" dirty="0"/>
              <a:t>Follow-up on Contacts Made</a:t>
            </a:r>
          </a:p>
          <a:p>
            <a:pPr lvl="1"/>
            <a:r>
              <a:rPr lang="en-US" sz="2200" dirty="0"/>
              <a:t>Thank people via Email</a:t>
            </a:r>
          </a:p>
          <a:p>
            <a:pPr lvl="1"/>
            <a:r>
              <a:rPr lang="en-US" sz="2200" dirty="0"/>
              <a:t>Send email newsletters to whoever signed up – offer free / promotional items</a:t>
            </a:r>
          </a:p>
          <a:p>
            <a:pPr lvl="1"/>
            <a:r>
              <a:rPr lang="en-US" sz="2200" dirty="0"/>
              <a:t>Schedule additional events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51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and 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443743" cy="3450613"/>
          </a:xfrm>
        </p:spPr>
        <p:txBody>
          <a:bodyPr/>
          <a:lstStyle/>
          <a:p>
            <a:r>
              <a:rPr lang="en-US" sz="3000" dirty="0"/>
              <a:t>Stay focused, don’t give up</a:t>
            </a:r>
          </a:p>
          <a:p>
            <a:pPr lvl="1"/>
            <a:r>
              <a:rPr lang="en-US" sz="2800" dirty="0"/>
              <a:t>This is a hard, competitive industry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5D462-5FC8-4F10-A536-AE891454A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47" y="2132648"/>
            <a:ext cx="3154873" cy="38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2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ECF9E76A-BE1D-4850-B32D-718810A42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26401C1-9077-49F4-BC8C-F2D7AAEDF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436BF1-A46A-4AA4-9019-21F5407BA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866" y="967167"/>
            <a:ext cx="3514639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24CF4-AFAE-4AB4-B734-11BA135B0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8029" y="3529159"/>
            <a:ext cx="3524107" cy="1606576"/>
          </a:xfrm>
        </p:spPr>
        <p:txBody>
          <a:bodyPr vert="horz" lIns="91440" tIns="91440" rIns="91440" bIns="91440" rtlCol="0">
            <a:normAutofit/>
          </a:bodyPr>
          <a:lstStyle/>
          <a:p>
            <a:endParaRPr lang="en-US" sz="1600" cap="all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F4DCDBC-53A5-4E64-9410-90FAC8F19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8AA2233-67A4-4405-A6A0-16532F2AE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8FC11D8-17C9-427C-9008-CD14BB70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835395-6AED-4C44-806D-A831C5545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7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0736E1A-F5DA-490E-93F3-6B41FD17D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30" y="3526496"/>
            <a:ext cx="35115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F03E1F11-377D-4B2D-857A-B5FC620E1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F0BC6F4-2CDB-4CCF-BDC9-F976C39B8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13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vs Book Selling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Writing is an Art</a:t>
            </a:r>
          </a:p>
          <a:p>
            <a:r>
              <a:rPr lang="en-US" sz="2600" dirty="0"/>
              <a:t>Book Selling is a Business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5EA40B-277F-4E38-AF34-BC7561770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30" y="3027705"/>
            <a:ext cx="3560739" cy="319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5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vs Book Selling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14251"/>
          </a:xfrm>
        </p:spPr>
        <p:txBody>
          <a:bodyPr>
            <a:normAutofit/>
          </a:bodyPr>
          <a:lstStyle/>
          <a:p>
            <a:r>
              <a:rPr lang="en-US" sz="2600" dirty="0"/>
              <a:t>Writing Goals</a:t>
            </a:r>
          </a:p>
          <a:p>
            <a:pPr lvl="1"/>
            <a:r>
              <a:rPr lang="en-US" sz="2400" dirty="0"/>
              <a:t>Great Characters</a:t>
            </a:r>
          </a:p>
          <a:p>
            <a:pPr lvl="1"/>
            <a:r>
              <a:rPr lang="en-US" sz="2400" dirty="0"/>
              <a:t>Stirring/Creative Plot</a:t>
            </a:r>
          </a:p>
          <a:p>
            <a:pPr lvl="1"/>
            <a:r>
              <a:rPr lang="en-US" sz="2400" dirty="0"/>
              <a:t>Strong Themes</a:t>
            </a:r>
          </a:p>
          <a:p>
            <a:r>
              <a:rPr lang="en-US" sz="2600" dirty="0"/>
              <a:t>Book Selling Goals</a:t>
            </a:r>
          </a:p>
          <a:p>
            <a:pPr lvl="1"/>
            <a:r>
              <a:rPr lang="en-US" sz="2400" dirty="0"/>
              <a:t>Make Money</a:t>
            </a:r>
          </a:p>
          <a:p>
            <a:pPr lvl="1"/>
            <a:r>
              <a:rPr lang="en-US" sz="2400" dirty="0"/>
              <a:t>Establish a brand for yourself</a:t>
            </a:r>
          </a:p>
        </p:txBody>
      </p:sp>
    </p:spTree>
    <p:extLst>
      <p:ext uri="{BB962C8B-B14F-4D97-AF65-F5344CB8AC3E}">
        <p14:creationId xmlns:p14="http://schemas.microsoft.com/office/powerpoint/2010/main" val="233194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Business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Non-Profitable Businesses</a:t>
            </a:r>
          </a:p>
          <a:p>
            <a:pPr lvl="1"/>
            <a:r>
              <a:rPr lang="en-US" sz="2200" dirty="0"/>
              <a:t>Requires substantial volunteers / donations</a:t>
            </a:r>
          </a:p>
          <a:p>
            <a:pPr lvl="1"/>
            <a:r>
              <a:rPr lang="en-US" sz="2200" dirty="0"/>
              <a:t>Requires a Board of Directors</a:t>
            </a:r>
          </a:p>
          <a:p>
            <a:pPr lvl="1"/>
            <a:r>
              <a:rPr lang="en-US" sz="2200" dirty="0"/>
              <a:t>Or are hobbies</a:t>
            </a:r>
          </a:p>
          <a:p>
            <a:r>
              <a:rPr lang="en-US" sz="2400" dirty="0"/>
              <a:t>Profitable Businesses</a:t>
            </a:r>
          </a:p>
          <a:p>
            <a:pPr lvl="1"/>
            <a:r>
              <a:rPr lang="en-US" sz="2200" dirty="0"/>
              <a:t>Can sustain for years</a:t>
            </a:r>
          </a:p>
        </p:txBody>
      </p:sp>
    </p:spTree>
    <p:extLst>
      <p:ext uri="{BB962C8B-B14F-4D97-AF65-F5344CB8AC3E}">
        <p14:creationId xmlns:p14="http://schemas.microsoft.com/office/powerpoint/2010/main" val="79189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Business – Officially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Business Licensing</a:t>
            </a:r>
          </a:p>
          <a:p>
            <a:pPr lvl="1"/>
            <a:r>
              <a:rPr lang="en-US" sz="2400" dirty="0">
                <a:hlinkClick r:id="rId2"/>
              </a:rPr>
              <a:t>https://dos.myflorida.com/sunbiz/</a:t>
            </a:r>
            <a:r>
              <a:rPr lang="en-US" sz="2400" dirty="0"/>
              <a:t> </a:t>
            </a:r>
          </a:p>
          <a:p>
            <a:r>
              <a:rPr lang="en-US" sz="2600" dirty="0"/>
              <a:t>Florida Department of Revenue</a:t>
            </a:r>
          </a:p>
          <a:p>
            <a:pPr lvl="1"/>
            <a:r>
              <a:rPr lang="en-US" sz="2400" dirty="0">
                <a:hlinkClick r:id="rId3"/>
              </a:rPr>
              <a:t>http://floridarevenue.com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258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48B2-5588-4836-823E-B061A71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Business – Requirements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6D52B-9A96-48D9-A2DC-B2B05E54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90546"/>
          </a:xfrm>
        </p:spPr>
        <p:txBody>
          <a:bodyPr>
            <a:normAutofit/>
          </a:bodyPr>
          <a:lstStyle/>
          <a:p>
            <a:r>
              <a:rPr lang="en-US" sz="2600" dirty="0"/>
              <a:t>Mission Statement</a:t>
            </a:r>
          </a:p>
          <a:p>
            <a:pPr lvl="1"/>
            <a:r>
              <a:rPr lang="en-US" sz="2400" dirty="0"/>
              <a:t>Something that defines your business goals</a:t>
            </a:r>
          </a:p>
          <a:p>
            <a:r>
              <a:rPr lang="en-US" sz="2600" dirty="0"/>
              <a:t>Record/Maintain an Inventory</a:t>
            </a:r>
          </a:p>
          <a:p>
            <a:pPr lvl="1"/>
            <a:r>
              <a:rPr lang="en-US" sz="2400" dirty="0"/>
              <a:t>Books and supplies and their values</a:t>
            </a:r>
          </a:p>
          <a:p>
            <a:r>
              <a:rPr lang="en-US" sz="2600" dirty="0"/>
              <a:t>Record/Maintain Sales and Expenses</a:t>
            </a:r>
          </a:p>
          <a:p>
            <a:pPr lvl="1"/>
            <a:r>
              <a:rPr lang="en-US" sz="2400" dirty="0"/>
              <a:t>Accounting must be reported to IRS annually</a:t>
            </a:r>
          </a:p>
          <a:p>
            <a:pPr lvl="1"/>
            <a:r>
              <a:rPr lang="en-US" sz="2400" dirty="0"/>
              <a:t>Florida sales taxes typically paid quarterly</a:t>
            </a:r>
          </a:p>
        </p:txBody>
      </p:sp>
    </p:spTree>
    <p:extLst>
      <p:ext uri="{BB962C8B-B14F-4D97-AF65-F5344CB8AC3E}">
        <p14:creationId xmlns:p14="http://schemas.microsoft.com/office/powerpoint/2010/main" val="169975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6CCC1-B38C-4914-BDBE-77C7B024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Researching Book Events / </a:t>
            </a:r>
            <a:br>
              <a:rPr lang="en-US" dirty="0"/>
            </a:br>
            <a:r>
              <a:rPr lang="en-US" dirty="0"/>
              <a:t>Finding Audience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3022B-E7DC-4B1B-AE0F-8EA159338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90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1014</Words>
  <Application>Microsoft Office PowerPoint</Application>
  <PresentationFormat>Widescreen</PresentationFormat>
  <Paragraphs>196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Gill Sans MT</vt:lpstr>
      <vt:lpstr>Gallery</vt:lpstr>
      <vt:lpstr>Book Fairs Author Book Selling Success</vt:lpstr>
      <vt:lpstr>Book Fairs Author Book Selling Success</vt:lpstr>
      <vt:lpstr>Transitioning to the  Book-Selling Business</vt:lpstr>
      <vt:lpstr>Writing vs Book Selling</vt:lpstr>
      <vt:lpstr>Writing vs Book Selling</vt:lpstr>
      <vt:lpstr>Creating a Business</vt:lpstr>
      <vt:lpstr>Creating a Business – Officially </vt:lpstr>
      <vt:lpstr>Creating a Business – Requirements </vt:lpstr>
      <vt:lpstr>Researching Book Events /  Finding Audience</vt:lpstr>
      <vt:lpstr>Book Events</vt:lpstr>
      <vt:lpstr>Book Events</vt:lpstr>
      <vt:lpstr>Finding Your Audience</vt:lpstr>
      <vt:lpstr>Preparing for a Book Event</vt:lpstr>
      <vt:lpstr>Top Priority: Online Presence</vt:lpstr>
      <vt:lpstr>Logging Book Quantities</vt:lpstr>
      <vt:lpstr>Checklist of Supplies</vt:lpstr>
      <vt:lpstr>Method of Payments</vt:lpstr>
      <vt:lpstr>Putting a Price on Books</vt:lpstr>
      <vt:lpstr>Special Deals / Discounts</vt:lpstr>
      <vt:lpstr>FreeBees / Handouts</vt:lpstr>
      <vt:lpstr>Conducting a Book Event</vt:lpstr>
      <vt:lpstr>Presentation</vt:lpstr>
      <vt:lpstr>Engaging with Your Readers</vt:lpstr>
      <vt:lpstr>Engaging with Your Readers</vt:lpstr>
      <vt:lpstr>Sell Yourself First</vt:lpstr>
      <vt:lpstr>Initial Greeting</vt:lpstr>
      <vt:lpstr>Selling Your Book</vt:lpstr>
      <vt:lpstr>Selling Your Book</vt:lpstr>
      <vt:lpstr>Selling Your Book</vt:lpstr>
      <vt:lpstr>Selling Your Book</vt:lpstr>
      <vt:lpstr>NOT Selling Your Book</vt:lpstr>
      <vt:lpstr>Wrap-up and Lessons Learned</vt:lpstr>
      <vt:lpstr>Wrap-up and Lessons Learned</vt:lpstr>
      <vt:lpstr>Wrap-up and Lessons Learned</vt:lpstr>
      <vt:lpstr>Wrap-up and Lessons Learned</vt:lpstr>
      <vt:lpstr>Wrap-up and Lessons Learned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 Fairs Author Book Selling Success</dc:title>
  <dc:creator>John Hope</dc:creator>
  <cp:lastModifiedBy>John Hope</cp:lastModifiedBy>
  <cp:revision>2</cp:revision>
  <dcterms:created xsi:type="dcterms:W3CDTF">2019-03-16T16:37:35Z</dcterms:created>
  <dcterms:modified xsi:type="dcterms:W3CDTF">2019-03-28T22:48:48Z</dcterms:modified>
</cp:coreProperties>
</file>