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 id="272" r:id="rId10"/>
    <p:sldId id="264" r:id="rId11"/>
    <p:sldId id="273" r:id="rId12"/>
    <p:sldId id="265" r:id="rId13"/>
    <p:sldId id="266" r:id="rId14"/>
    <p:sldId id="267" r:id="rId15"/>
    <p:sldId id="268" r:id="rId16"/>
    <p:sldId id="269" r:id="rId17"/>
    <p:sldId id="270"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23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D8BD707-D9CF-40AE-B4C6-C98DA3205C09}" type="datetimeFigureOut">
              <a:rPr lang="en-US" smtClean="0"/>
              <a:pPr/>
              <a:t>10/10/2016</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1D8BD707-D9CF-40AE-B4C6-C98DA3205C09}" type="datetimeFigureOut">
              <a:rPr lang="en-US" smtClean="0"/>
              <a:pPr/>
              <a:t>10/10/2016</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1D8BD707-D9CF-40AE-B4C6-C98DA3205C09}" type="datetimeFigureOut">
              <a:rPr lang="en-US" smtClean="0"/>
              <a:pPr/>
              <a:t>10/10/2016</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D8BD707-D9CF-40AE-B4C6-C98DA3205C09}" type="datetimeFigureOut">
              <a:rPr lang="en-US" smtClean="0"/>
              <a:pPr/>
              <a:t>10/10/2016</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hyperlink" Target="https://www.google.com/url?sa=i&amp;rct=j&amp;q=&amp;esrc=s&amp;source=images&amp;cd=&amp;cad=rja&amp;uact=8&amp;ved=0ahUKEwiByN-WltvOAhXLPCYKHUTRA8EQjRwIBw&amp;url=https://www.amazon.com/Sharks-Pictures-Links-Amazing-Animals-ebook/dp/B00BSA39DG&amp;bvm=bv.129759880,d.eWE&amp;psig=AFQjCNE6fxYgJq51v_ApNHUJz3EDdpOr4Q&amp;ust=1472166598985084" TargetMode="External"/><Relationship Id="rId1" Type="http://schemas.openxmlformats.org/officeDocument/2006/relationships/slideLayout" Target="../slideLayouts/slideLayout2.xml"/><Relationship Id="rId6" Type="http://schemas.openxmlformats.org/officeDocument/2006/relationships/hyperlink" Target="https://www.google.com/url?sa=i&amp;rct=j&amp;q=&amp;esrc=s&amp;source=images&amp;cd=&amp;cad=rja&amp;uact=8&amp;ved=0ahUKEwiKjfzHltvOAhVCSCYKHamuBbgQjRwIBw&amp;url=https://www.amazon.com/Go-Dog-P-D-Eastmans-Things/dp/067988629X&amp;bvm=bv.129759880,d.eWE&amp;psig=AFQjCNG70NGpq0Aubb_o6UILWArP9hGJuQ&amp;ust=1472166720904202" TargetMode="External"/><Relationship Id="rId5" Type="http://schemas.openxmlformats.org/officeDocument/2006/relationships/image" Target="../media/image21.jpeg"/><Relationship Id="rId4" Type="http://schemas.openxmlformats.org/officeDocument/2006/relationships/hyperlink" Target="https://www.google.com/url?sa=i&amp;rct=j&amp;q=&amp;esrc=s&amp;source=images&amp;cd=&amp;cad=rja&amp;uact=8&amp;ved=0ahUKEwj36pe0ltvOAhUI7iYKHeMeA_IQjRwIBw&amp;url=https://www.amazon.com/Everyone-Turtleback-School-Library-Binding/dp/0613685725&amp;bvm=bv.129759880,d.eWE&amp;psig=AFQjCNEfGHwDILgnSFFzn4UGm20FzR8fDw&amp;ust=147216668093191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google.com/url?sa=i&amp;rct=j&amp;q=&amp;esrc=s&amp;source=images&amp;cd=&amp;cad=rja&amp;uact=8&amp;ved=0ahUKEwjAqICn_9rOAhVCYyYKHe5QALsQjRwIBw&amp;url=https://en.wikipedia.org/wiki/Yertle_the_Turtle_and_Other_Stories&amp;bvm=bv.129759880,d.eWE&amp;psig=AFQjCNENu6Albia9JP0ONIw4lncnqu2Sgw&amp;ust=1472160473270634" TargetMode="Externa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hyperlink" Target="http://www.google.com/url?sa=i&amp;rct=j&amp;q=&amp;esrc=s&amp;source=images&amp;cd=&amp;cad=rja&amp;uact=8&amp;ved=0ahUKEwi2nZT4ltvOAhUHxiYKHRNaBjoQjRwIBw&amp;url=http://thecommunicatedstereotype.com/children-communication-stereotypes-and-privilege-oh-my/&amp;bvm=bv.129759880,d.eWE&amp;psig=AFQjCNFl8sD2VX1EFTBxyIlqQ2VFpa_eoA&amp;ust=1472166805996477"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7.jpeg"/><Relationship Id="rId2" Type="http://schemas.openxmlformats.org/officeDocument/2006/relationships/hyperlink" Target="http://www.google.com/url?sa=i&amp;rct=j&amp;q=&amp;esrc=s&amp;source=images&amp;cd=&amp;cad=rja&amp;uact=8&amp;ved=0ahUKEwjP5-q9m9vOAhVEwiYKHb9AASwQjRwIBw&amp;url=http://lyrics.wikia.com/wiki/Shel_Silverstein:Where_The_Sidewalk_Ends_(1984)&amp;psig=AFQjCNHW4lZiJLefsCALBVRtAvjETmEUFg&amp;ust=1472168041101515" TargetMode="External"/><Relationship Id="rId1" Type="http://schemas.openxmlformats.org/officeDocument/2006/relationships/slideLayout" Target="../slideLayouts/slideLayout2.xml"/><Relationship Id="rId6" Type="http://schemas.openxmlformats.org/officeDocument/2006/relationships/hyperlink" Target="http://www.google.com/url?sa=i&amp;rct=j&amp;q=&amp;esrc=s&amp;source=images&amp;cd=&amp;cad=rja&amp;uact=8&amp;ved=0ahUKEwia_9_mndvOAhXI2yYKHVzWAQYQjRwIBw&amp;url=http://offbeathome.com/5-beautifully-illustrated-childrens-books/&amp;bvm=bv.129759880,d.eWE&amp;psig=AFQjCNE0TKPKw5sdkv41IdIHd38-Ya7LYA&amp;ust=1472168159034711" TargetMode="External"/><Relationship Id="rId5" Type="http://schemas.openxmlformats.org/officeDocument/2006/relationships/image" Target="../media/image26.jpeg"/><Relationship Id="rId4" Type="http://schemas.openxmlformats.org/officeDocument/2006/relationships/hyperlink" Target="http://www.google.com/url?sa=i&amp;rct=j&amp;q=&amp;esrc=s&amp;source=images&amp;cd=&amp;cad=rja&amp;uact=8&amp;ved=0ahUKEwjgjrv9nNvOAhUDYiYKHWNnCDoQjRwIBw&amp;url=http://www.betterworldbooks.com/childrens-bird-books-H2106.aspx&amp;bvm=bv.129759880,d.eWE&amp;psig=AFQjCNEtKtBxh7YoU5zXGcXGRvx5dz9IPQ&amp;ust=1472168315638314"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google.com/url?sa=i&amp;rct=j&amp;q=&amp;esrc=s&amp;source=images&amp;cd=&amp;cad=rja&amp;uact=8&amp;ved=0ahUKEwiEqsz6jNDPAhVDQSYKHQabAesQjRwIBw&amp;url=http%3A%2F%2Fntstherapy.com%2Fblog%2Ftop-6-therapy-ideas-to-do-at-home%2Fstock-footage-young-african-american-parents-watching-their-cute-young-daughters-using-coloring-crayons%2F&amp;bvm=bv.135258522,d.cWw&amp;psig=AFQjCNHpUgt_2vV4FKgQrjkn8mknpcgZaw&amp;ust=147618416163199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oogle.com/url?sa=i&amp;rct=j&amp;q=&amp;esrc=s&amp;source=images&amp;cd=&amp;cad=rja&amp;uact=8&amp;ved=0ahUKEwiWqLiai9DPAhWC4iYKHUf5C18QjRwIBw&amp;url=http%3A%2F%2Fwill.illinois.edu%2Feducation%2Fbookmentors&amp;bvm=bv.135258522,d.cWw&amp;psig=AFQjCNFRRuzUGIwY9a0T7C_yaVzp6UDyGA&amp;ust=1476183759798717"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hyperlink" Target="http://www.johnhopewriting.com/" TargetMode="External"/><Relationship Id="rId2" Type="http://schemas.openxmlformats.org/officeDocument/2006/relationships/hyperlink" Target="mailto:john@johnhopewriting.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cad=rja&amp;uact=8&amp;ved=0ahUKEwi6g_v3q8POAhUDySYKHQwWChUQjRwIBw&amp;url=https://www.amazon.com/Little-Engine-That-Could/dp/0448463598&amp;bvm=bv.129422649,d.eWE&amp;psig=AFQjCNFdcQ7lilmK6OY2_iUgrruwwjcZbQ&amp;ust=1471347793178680" TargetMode="External"/><Relationship Id="rId3" Type="http://schemas.openxmlformats.org/officeDocument/2006/relationships/image" Target="../media/image5.gif"/><Relationship Id="rId7" Type="http://schemas.openxmlformats.org/officeDocument/2006/relationships/image" Target="../media/image7.jpeg"/><Relationship Id="rId2" Type="http://schemas.openxmlformats.org/officeDocument/2006/relationships/hyperlink" Target="https://www.google.com/url?sa=i&amp;rct=j&amp;q=&amp;esrc=s&amp;source=images&amp;cd=&amp;cad=rja&amp;uact=8&amp;ved=0ahUKEwiPl-6eqsPOAhVGOCYKHbfFAscQjRwIBw&amp;url=https://en.wikipedia.org/wiki/The_Cat_in_the_Hat&amp;psig=AFQjCNHofANbKXTdyQicLrMiV0nJGXJXpw&amp;ust=1471347360395374" TargetMode="External"/><Relationship Id="rId1" Type="http://schemas.openxmlformats.org/officeDocument/2006/relationships/slideLayout" Target="../slideLayouts/slideLayout2.xml"/><Relationship Id="rId6" Type="http://schemas.openxmlformats.org/officeDocument/2006/relationships/hyperlink" Target="https://www.google.com/url?sa=i&amp;rct=j&amp;q=&amp;esrc=s&amp;source=images&amp;cd=&amp;cad=rja&amp;uact=8&amp;ved=0ahUKEwigt-CQq8POAhVK4CYKHf0dBWoQjRwIBw&amp;url=https://en.wikipedia.org/wiki/The_Giving_Tree&amp;psig=AFQjCNGDTItOVrgT4sHwktUCs4JXfX89og&amp;ust=1471347604237013" TargetMode="External"/><Relationship Id="rId5" Type="http://schemas.openxmlformats.org/officeDocument/2006/relationships/image" Target="../media/image6.jpeg"/><Relationship Id="rId4" Type="http://schemas.openxmlformats.org/officeDocument/2006/relationships/hyperlink" Target="http://www.google.com/url?sa=i&amp;rct=j&amp;q=&amp;esrc=s&amp;source=images&amp;cd=&amp;cad=rja&amp;uact=8&amp;ved=0ahUKEwjQoJC-qsPOAhWLMyYKHSWJCkMQjRwIBw&amp;url=http://www.vanillajoy.com/book-talk-where-the-wild-things-are.html&amp;bvm=bv.129422649,d.eWE&amp;psig=AFQjCNE3WfLa11DkoTf3kLhfo3Q5SFH6TQ&amp;ust=1471347436957927" TargetMode="External"/><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com/url?sa=i&amp;rct=j&amp;q=&amp;esrc=s&amp;source=images&amp;cd=&amp;cad=rja&amp;uact=8&amp;ved=0ahUKEwjLh_DZlNvOAhVDKCYKHQHuB8AQjRwIBw&amp;url=https://en.wikipedia.org/wiki/Make_Way_for_Ducklings&amp;psig=AFQjCNFJpKklqkMnilFeL9dZEJ65V7lmfQ&amp;ust=1472166223868913"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www.google.com/url?sa=i&amp;rct=j&amp;q=&amp;esrc=s&amp;source=images&amp;cd=&amp;cad=rja&amp;uact=8&amp;ved=0ahUKEwjA8eLQldvOAhVLOiYKHYldCgEQjRwIBw&amp;url=https://mothergoosechildrenstheatre.wordpress.com/tag/rabbit-hole/&amp;psig=AFQjCNFkk1k_S_erWirvKHPchF4J7YoZ9w&amp;ust=147216645755041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hyperlink" Target="https://www.google.com/url?sa=i&amp;rct=j&amp;q=&amp;esrc=s&amp;source=images&amp;cd=&amp;cad=rja&amp;uact=8&amp;ved=0ahUKEwjvm-bl_drOAhVGyyYKHRfjAxQQjRwIBw&amp;url=https://www.amazon.com/Night-Scary-Beasties-Popped-Head/dp/0679890394&amp;bvm=bv.129759880,d.eWE&amp;psig=AFQjCNHCHsqNhHKR5ctVWwXr3FCvp8I2CA&amp;ust=1472160073635230" TargetMode="External"/><Relationship Id="rId1" Type="http://schemas.openxmlformats.org/officeDocument/2006/relationships/slideLayout" Target="../slideLayouts/slideLayout2.xml"/><Relationship Id="rId6" Type="http://schemas.openxmlformats.org/officeDocument/2006/relationships/hyperlink" Target="https://www.google.com/url?sa=i&amp;rct=j&amp;q=&amp;esrc=s&amp;source=images&amp;cd=&amp;cad=rja&amp;uact=8&amp;ved=0ahUKEwioi_GLldvOAhUDQiYKHft_BvEQjRwIBw&amp;url=https://en.wikipedia.org/wiki/The_Polar_Express&amp;psig=AFQjCNEEbaB0dbwg5CTtm5So2GBgq429DQ&amp;ust=1472166327835828" TargetMode="External"/><Relationship Id="rId5" Type="http://schemas.openxmlformats.org/officeDocument/2006/relationships/image" Target="../media/image13.jpeg"/><Relationship Id="rId4" Type="http://schemas.openxmlformats.org/officeDocument/2006/relationships/hyperlink" Target="https://www.google.com/url?sa=i&amp;rct=j&amp;q=&amp;esrc=s&amp;source=images&amp;cd=&amp;cad=rja&amp;uact=8&amp;ved=0ahUKEwjuq9Lo_trOAhVKQyYKHfGDA0YQjRwIBw&amp;url=https://www.amazon.com/Goodnight-Moon-Margaret-Wise-Brown/dp/0064430170&amp;bvm=bv.129759880,d.eWE&amp;psig=AFQjCNHFKCawYRvIjlzb2Nt-6--eVSha8w&amp;ust=147216032933485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amp;esrc=s&amp;source=images&amp;cd=&amp;cad=rja&amp;uact=8&amp;ved=0ahUKEwix8NCb_drOAhUGVyYKHZIpD54QjRwIBw&amp;url=http://smollin.com/michael/tmonstr/mon001.html&amp;bvm=bv.129759880,d.eWE&amp;psig=AFQjCNGNMiHnV12fS31UqLfWOFlD2fhu6g&amp;ust=1472159913599704"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www.google.com/url?sa=i&amp;rct=j&amp;q=&amp;esrc=s&amp;source=images&amp;cd=&amp;cad=rja&amp;uact=8&amp;ved=0ahUKEwiQmpe-_trOAhXLQyYKHeRkCeoQjRwIBw&amp;url=http://www.lifehack.org/articles/technology/15-childrens-books-best-read-ipad.html&amp;bvm=bv.129759880,d.eWE&amp;psig=AFQjCNGYWRb1OHoXrH_97GsvVb4qIThl3A&amp;ust=1472160122701456"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google.com/url?sa=i&amp;rct=j&amp;q=&amp;esrc=s&amp;source=images&amp;cd=&amp;cad=rja&amp;uact=8&amp;ved=0ahUKEwif6Mfq_NrOAhVCQCYKHXQ7Av8QjRwIBw&amp;url=https://www.amazon.com/Click-Clack-Moo-Classic-Board/dp/1442408898&amp;psig=AFQjCNH5KaDbrCkSBwwFKSJpPCm_fyZOcg&amp;ust=1472159812750762" TargetMode="Externa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s://www.google.com/url?sa=i&amp;rct=j&amp;q=&amp;esrc=s&amp;source=images&amp;cd=&amp;cad=rja&amp;uact=8&amp;ved=0ahUKEwi9rO2G_drOAhUKRyYKHZDFC84QjRwIBw&amp;url=https://www.amazon.com/President-Times-Illustrated-Childrens-Awards/dp/0689863772&amp;bvm=bv.129759880,d.eWE&amp;psig=AFQjCNGfQGrUBpa1zKVPF-FyG_jE5JbNHQ&amp;ust=147215987466694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url?sa=i&amp;rct=j&amp;q=&amp;esrc=s&amp;source=images&amp;cd=&amp;cad=rja&amp;uact=8&amp;ved=0ahUKEwjI0tKT_trOAhXB4SYKHYCXApAQjRwIBw&amp;url=http://www.betterworldbooks.com/childrens-social-issue-books-H2321.aspx&amp;bvm=bv.129759880,d.eWE&amp;psig=AFQjCNGYWRb1OHoXrH_97GsvVb4qIThl3A&amp;ust=147216012270145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Children’s Writing that Sells</a:t>
            </a:r>
            <a:endParaRPr lang="en-US" dirty="0"/>
          </a:p>
        </p:txBody>
      </p:sp>
      <p:sp>
        <p:nvSpPr>
          <p:cNvPr id="3" name="Subtitle 2"/>
          <p:cNvSpPr>
            <a:spLocks noGrp="1"/>
          </p:cNvSpPr>
          <p:nvPr>
            <p:ph type="subTitle" idx="1"/>
          </p:nvPr>
        </p:nvSpPr>
        <p:spPr/>
        <p:txBody>
          <a:bodyPr/>
          <a:lstStyle/>
          <a:p>
            <a:r>
              <a:rPr lang="en-US" dirty="0" smtClean="0"/>
              <a:t>John Hope</a:t>
            </a:r>
            <a:endParaRPr lang="en-US" dirty="0"/>
          </a:p>
        </p:txBody>
      </p:sp>
    </p:spTree>
    <p:extLst>
      <p:ext uri="{BB962C8B-B14F-4D97-AF65-F5344CB8AC3E}">
        <p14:creationId xmlns:p14="http://schemas.microsoft.com/office/powerpoint/2010/main" val="582535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Think Like a Teacher/Parent</a:t>
            </a:r>
            <a:endParaRPr lang="en-US" dirty="0"/>
          </a:p>
        </p:txBody>
      </p:sp>
      <p:sp>
        <p:nvSpPr>
          <p:cNvPr id="3" name="Content Placeholder 2"/>
          <p:cNvSpPr>
            <a:spLocks noGrp="1"/>
          </p:cNvSpPr>
          <p:nvPr>
            <p:ph idx="1"/>
          </p:nvPr>
        </p:nvSpPr>
        <p:spPr/>
        <p:txBody>
          <a:bodyPr/>
          <a:lstStyle/>
          <a:p>
            <a:r>
              <a:rPr lang="en-US" dirty="0" smtClean="0"/>
              <a:t>What </a:t>
            </a:r>
            <a:r>
              <a:rPr lang="en-US" dirty="0"/>
              <a:t>is important to teachers / parents? – Reading, Educational </a:t>
            </a:r>
            <a:r>
              <a:rPr lang="en-US" dirty="0" smtClean="0"/>
              <a:t>Nuggets</a:t>
            </a:r>
            <a:endParaRPr lang="en-US" dirty="0"/>
          </a:p>
        </p:txBody>
      </p:sp>
      <p:pic>
        <p:nvPicPr>
          <p:cNvPr id="3074" name="Picture 2" descr="https://images-na.ssl-images-amazon.com/images/I/51agcm1MB3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7555" y="3124200"/>
            <a:ext cx="21431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images-na.ssl-images-amazon.com/images/I/41BnyLL9T2L._SX258_BO1,204,203,200_.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2956569"/>
            <a:ext cx="2334047" cy="304323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images-na.ssl-images-amazon.com/images/I/51K8kIJqWfL.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3030757"/>
            <a:ext cx="209740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900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Think Like a Teacher/Parent</a:t>
            </a:r>
            <a:endParaRPr lang="en-US" dirty="0"/>
          </a:p>
        </p:txBody>
      </p:sp>
      <p:sp>
        <p:nvSpPr>
          <p:cNvPr id="3" name="Content Placeholder 2"/>
          <p:cNvSpPr>
            <a:spLocks noGrp="1"/>
          </p:cNvSpPr>
          <p:nvPr>
            <p:ph idx="1"/>
          </p:nvPr>
        </p:nvSpPr>
        <p:spPr/>
        <p:txBody>
          <a:bodyPr/>
          <a:lstStyle/>
          <a:p>
            <a:r>
              <a:rPr lang="en-US" dirty="0" smtClean="0"/>
              <a:t>What </a:t>
            </a:r>
            <a:r>
              <a:rPr lang="en-US" dirty="0"/>
              <a:t>is important to teachers / parents? </a:t>
            </a:r>
            <a:r>
              <a:rPr lang="en-US" dirty="0" smtClean="0"/>
              <a:t>– Skirt Social Issues/Taboos</a:t>
            </a:r>
            <a:endParaRPr lang="en-US" dirty="0"/>
          </a:p>
        </p:txBody>
      </p:sp>
      <p:pic>
        <p:nvPicPr>
          <p:cNvPr id="4100" name="Picture 4" descr="https://upload.wikimedia.org/wikipedia/en/5/5a/Yertle_the_Turtle_and_Other_Stories_cover.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888259"/>
            <a:ext cx="2381250" cy="324715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thecommunicatedstereotype.com/wp-content/uploads/2012/01/MonstersAreRedMonstersAreBlue.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124200"/>
            <a:ext cx="2857500"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931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Efficient Visual Writing</a:t>
            </a:r>
            <a:endParaRPr lang="en-US" dirty="0"/>
          </a:p>
        </p:txBody>
      </p:sp>
      <p:sp>
        <p:nvSpPr>
          <p:cNvPr id="3" name="Content Placeholder 2"/>
          <p:cNvSpPr>
            <a:spLocks noGrp="1"/>
          </p:cNvSpPr>
          <p:nvPr>
            <p:ph idx="1"/>
          </p:nvPr>
        </p:nvSpPr>
        <p:spPr>
          <a:xfrm>
            <a:off x="1463040" y="2119257"/>
            <a:ext cx="6196405" cy="776343"/>
          </a:xfrm>
        </p:spPr>
        <p:txBody>
          <a:bodyPr/>
          <a:lstStyle/>
          <a:p>
            <a:r>
              <a:rPr lang="en-US" dirty="0" smtClean="0"/>
              <a:t>Select </a:t>
            </a:r>
            <a:r>
              <a:rPr lang="en-US" dirty="0"/>
              <a:t>the best words possible</a:t>
            </a:r>
          </a:p>
        </p:txBody>
      </p:sp>
      <p:sp>
        <p:nvSpPr>
          <p:cNvPr id="4" name="Content Placeholder 2"/>
          <p:cNvSpPr txBox="1">
            <a:spLocks/>
          </p:cNvSpPr>
          <p:nvPr/>
        </p:nvSpPr>
        <p:spPr>
          <a:xfrm>
            <a:off x="1615439" y="2667000"/>
            <a:ext cx="6196405" cy="2979869"/>
          </a:xfrm>
          <a:prstGeom prst="rect">
            <a:avLst/>
          </a:prstGeom>
        </p:spPr>
        <p:txBody>
          <a:bodyPr vert="horz" lIns="91440" tIns="45720" rIns="91440" bIns="45720" rtlCol="0" anchor="t">
            <a:normAutofit fontScale="77500" lnSpcReduction="20000"/>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None/>
            </a:pPr>
            <a:r>
              <a:rPr lang="en-US" b="1" dirty="0" smtClean="0"/>
              <a:t>Examples: </a:t>
            </a:r>
          </a:p>
          <a:p>
            <a:pPr marL="0" indent="0">
              <a:buNone/>
            </a:pPr>
            <a:r>
              <a:rPr lang="en-US" dirty="0" smtClean="0"/>
              <a:t>“I think I can, I think I can, I think I can.”</a:t>
            </a:r>
          </a:p>
          <a:p>
            <a:pPr marL="0" indent="0" algn="r">
              <a:buNone/>
            </a:pPr>
            <a:r>
              <a:rPr lang="en-US" i="1" dirty="0" err="1" smtClean="0"/>
              <a:t>Watty</a:t>
            </a:r>
            <a:r>
              <a:rPr lang="en-US" i="1" dirty="0" smtClean="0"/>
              <a:t> Piper, The Little Engine That Could</a:t>
            </a:r>
          </a:p>
          <a:p>
            <a:pPr marL="0" indent="0">
              <a:buNone/>
            </a:pPr>
            <a:endParaRPr lang="en-US" i="1" dirty="0"/>
          </a:p>
          <a:p>
            <a:pPr marL="0" indent="0">
              <a:buNone/>
            </a:pPr>
            <a:r>
              <a:rPr lang="en-US" dirty="0" smtClean="0"/>
              <a:t>“A person’s a person, no matter how small.”</a:t>
            </a:r>
          </a:p>
          <a:p>
            <a:pPr marL="0" indent="0" algn="r">
              <a:buNone/>
            </a:pPr>
            <a:r>
              <a:rPr lang="en-US" i="1" dirty="0"/>
              <a:t>Dr. </a:t>
            </a:r>
            <a:r>
              <a:rPr lang="en-US" i="1" dirty="0" smtClean="0"/>
              <a:t>Seuss, Horton Hears a Who</a:t>
            </a:r>
          </a:p>
          <a:p>
            <a:pPr marL="0" indent="0">
              <a:buNone/>
            </a:pPr>
            <a:endParaRPr lang="en-US" dirty="0" smtClean="0"/>
          </a:p>
          <a:p>
            <a:pPr marL="0" indent="0">
              <a:buNone/>
            </a:pPr>
            <a:r>
              <a:rPr lang="en-US" dirty="0" smtClean="0"/>
              <a:t>“</a:t>
            </a:r>
            <a:r>
              <a:rPr lang="en-US" dirty="0"/>
              <a:t>Today you are You, that is truer than true. There is no one alive who is </a:t>
            </a:r>
            <a:r>
              <a:rPr lang="en-US" dirty="0" err="1"/>
              <a:t>Youer</a:t>
            </a:r>
            <a:r>
              <a:rPr lang="en-US" dirty="0"/>
              <a:t> than You.”</a:t>
            </a:r>
            <a:endParaRPr lang="en-US" dirty="0" smtClean="0"/>
          </a:p>
          <a:p>
            <a:pPr marL="0" indent="0" algn="r">
              <a:buNone/>
            </a:pPr>
            <a:r>
              <a:rPr lang="en-US" i="1" dirty="0" smtClean="0"/>
              <a:t>Dr. Seuss, Happy Birthday to You!</a:t>
            </a:r>
            <a:endParaRPr lang="en-US" dirty="0"/>
          </a:p>
          <a:p>
            <a:pPr marL="0" indent="0">
              <a:buNone/>
            </a:pPr>
            <a:endParaRPr lang="en-US" dirty="0"/>
          </a:p>
        </p:txBody>
      </p:sp>
    </p:spTree>
    <p:extLst>
      <p:ext uri="{BB962C8B-B14F-4D97-AF65-F5344CB8AC3E}">
        <p14:creationId xmlns:p14="http://schemas.microsoft.com/office/powerpoint/2010/main" val="4098665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Efficient Visual Writing</a:t>
            </a:r>
            <a:endParaRPr lang="en-US" dirty="0"/>
          </a:p>
        </p:txBody>
      </p:sp>
      <p:sp>
        <p:nvSpPr>
          <p:cNvPr id="3" name="Content Placeholder 2"/>
          <p:cNvSpPr>
            <a:spLocks noGrp="1"/>
          </p:cNvSpPr>
          <p:nvPr>
            <p:ph idx="1"/>
          </p:nvPr>
        </p:nvSpPr>
        <p:spPr>
          <a:xfrm>
            <a:off x="1463040" y="2119257"/>
            <a:ext cx="6196405" cy="928743"/>
          </a:xfrm>
        </p:spPr>
        <p:txBody>
          <a:bodyPr/>
          <a:lstStyle/>
          <a:p>
            <a:r>
              <a:rPr lang="en-US" dirty="0" smtClean="0"/>
              <a:t>Can </a:t>
            </a:r>
            <a:r>
              <a:rPr lang="en-US" dirty="0"/>
              <a:t>the reader see the pictures without the </a:t>
            </a:r>
            <a:r>
              <a:rPr lang="en-US" dirty="0" smtClean="0"/>
              <a:t>pictures?</a:t>
            </a:r>
            <a:endParaRPr lang="en-US" dirty="0"/>
          </a:p>
        </p:txBody>
      </p:sp>
      <p:sp>
        <p:nvSpPr>
          <p:cNvPr id="4" name="Content Placeholder 2"/>
          <p:cNvSpPr txBox="1">
            <a:spLocks/>
          </p:cNvSpPr>
          <p:nvPr/>
        </p:nvSpPr>
        <p:spPr>
          <a:xfrm>
            <a:off x="1615438" y="3048000"/>
            <a:ext cx="6196405" cy="2751269"/>
          </a:xfrm>
          <a:prstGeom prst="rect">
            <a:avLst/>
          </a:prstGeom>
        </p:spPr>
        <p:txBody>
          <a:bodyPr vert="horz" lIns="91440" tIns="45720" rIns="91440" bIns="45720" rtlCol="0" anchor="t">
            <a:normAutofit fontScale="70000" lnSpcReduction="20000"/>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None/>
            </a:pPr>
            <a:r>
              <a:rPr lang="en-US" b="1" dirty="0" smtClean="0"/>
              <a:t>Examples: </a:t>
            </a:r>
          </a:p>
          <a:p>
            <a:pPr marL="0" indent="0">
              <a:buNone/>
            </a:pPr>
            <a:r>
              <a:rPr lang="en-US" dirty="0" smtClean="0"/>
              <a:t>“</a:t>
            </a:r>
            <a:r>
              <a:rPr lang="en-US" dirty="0" err="1" smtClean="0"/>
              <a:t>Chicka</a:t>
            </a:r>
            <a:r>
              <a:rPr lang="en-US" dirty="0" smtClean="0"/>
              <a:t> </a:t>
            </a:r>
            <a:r>
              <a:rPr lang="en-US" dirty="0" err="1" smtClean="0"/>
              <a:t>Chicka</a:t>
            </a:r>
            <a:r>
              <a:rPr lang="en-US" dirty="0" smtClean="0"/>
              <a:t> Boom </a:t>
            </a:r>
            <a:r>
              <a:rPr lang="en-US" dirty="0" err="1" smtClean="0"/>
              <a:t>Boom</a:t>
            </a:r>
            <a:r>
              <a:rPr lang="en-US" dirty="0" smtClean="0"/>
              <a:t>.”</a:t>
            </a:r>
          </a:p>
          <a:p>
            <a:pPr marL="0" indent="0" algn="r">
              <a:buNone/>
            </a:pPr>
            <a:r>
              <a:rPr lang="en-US" i="1" dirty="0"/>
              <a:t>Bill Martin, Jr. and John </a:t>
            </a:r>
            <a:r>
              <a:rPr lang="en-US" i="1" dirty="0" err="1" smtClean="0"/>
              <a:t>Archambault</a:t>
            </a:r>
            <a:r>
              <a:rPr lang="en-US" i="1" dirty="0" smtClean="0"/>
              <a:t>, </a:t>
            </a:r>
            <a:r>
              <a:rPr lang="en-US" i="1" dirty="0" err="1" smtClean="0"/>
              <a:t>Chicka</a:t>
            </a:r>
            <a:r>
              <a:rPr lang="en-US" i="1" dirty="0" smtClean="0"/>
              <a:t> </a:t>
            </a:r>
            <a:r>
              <a:rPr lang="en-US" i="1" dirty="0" err="1" smtClean="0"/>
              <a:t>Chicka</a:t>
            </a:r>
            <a:r>
              <a:rPr lang="en-US" i="1" dirty="0" smtClean="0"/>
              <a:t> Boom </a:t>
            </a:r>
            <a:r>
              <a:rPr lang="en-US" i="1" dirty="0" err="1" smtClean="0"/>
              <a:t>Boom</a:t>
            </a:r>
            <a:endParaRPr lang="en-US" i="1" dirty="0" smtClean="0"/>
          </a:p>
          <a:p>
            <a:pPr marL="0" indent="0" algn="r">
              <a:buNone/>
            </a:pPr>
            <a:endParaRPr lang="en-US" i="1" dirty="0"/>
          </a:p>
          <a:p>
            <a:pPr marL="0" indent="0">
              <a:buNone/>
            </a:pPr>
            <a:r>
              <a:rPr lang="en-US" dirty="0"/>
              <a:t>“Be still. Listen.</a:t>
            </a:r>
          </a:p>
          <a:p>
            <a:pPr marL="0" indent="0">
              <a:buNone/>
            </a:pPr>
            <a:r>
              <a:rPr lang="en-US" dirty="0" smtClean="0"/>
              <a:t>Like </a:t>
            </a:r>
            <a:r>
              <a:rPr lang="en-US" dirty="0"/>
              <a:t>you, the Earth breathes.</a:t>
            </a:r>
          </a:p>
          <a:p>
            <a:pPr marL="0" indent="0">
              <a:buNone/>
            </a:pPr>
            <a:r>
              <a:rPr lang="en-US" dirty="0" smtClean="0"/>
              <a:t>Your </a:t>
            </a:r>
            <a:r>
              <a:rPr lang="en-US" dirty="0"/>
              <a:t>breath is alive with the promise of flowers.</a:t>
            </a:r>
          </a:p>
          <a:p>
            <a:pPr marL="0" indent="0">
              <a:buNone/>
            </a:pPr>
            <a:r>
              <a:rPr lang="en-US" dirty="0" smtClean="0"/>
              <a:t>Each </a:t>
            </a:r>
            <a:r>
              <a:rPr lang="en-US" dirty="0"/>
              <a:t>time you blow a kiss to the world, you spread pollen that might grow to be a new </a:t>
            </a:r>
            <a:r>
              <a:rPr lang="en-US" dirty="0" smtClean="0"/>
              <a:t>plant.”</a:t>
            </a:r>
          </a:p>
          <a:p>
            <a:pPr marL="0" indent="0" algn="r">
              <a:buNone/>
            </a:pPr>
            <a:r>
              <a:rPr lang="en-US" i="1" dirty="0"/>
              <a:t>Elin </a:t>
            </a:r>
            <a:r>
              <a:rPr lang="en-US" i="1" dirty="0" smtClean="0"/>
              <a:t>Kelsey, You Are Stardust</a:t>
            </a:r>
            <a:endParaRPr lang="en-US" dirty="0"/>
          </a:p>
        </p:txBody>
      </p:sp>
    </p:spTree>
    <p:extLst>
      <p:ext uri="{BB962C8B-B14F-4D97-AF65-F5344CB8AC3E}">
        <p14:creationId xmlns:p14="http://schemas.microsoft.com/office/powerpoint/2010/main" val="3231885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an Illustrator</a:t>
            </a:r>
            <a:endParaRPr lang="en-US" dirty="0"/>
          </a:p>
        </p:txBody>
      </p:sp>
      <p:sp>
        <p:nvSpPr>
          <p:cNvPr id="3" name="Content Placeholder 2"/>
          <p:cNvSpPr>
            <a:spLocks noGrp="1"/>
          </p:cNvSpPr>
          <p:nvPr>
            <p:ph idx="1"/>
          </p:nvPr>
        </p:nvSpPr>
        <p:spPr>
          <a:xfrm>
            <a:off x="1447800" y="1905000"/>
            <a:ext cx="6196405" cy="3603812"/>
          </a:xfrm>
        </p:spPr>
        <p:txBody>
          <a:bodyPr/>
          <a:lstStyle/>
          <a:p>
            <a:r>
              <a:rPr lang="en-US" dirty="0" smtClean="0"/>
              <a:t>Match </a:t>
            </a:r>
            <a:r>
              <a:rPr lang="en-US" dirty="0"/>
              <a:t>the </a:t>
            </a:r>
            <a:r>
              <a:rPr lang="en-US" dirty="0" smtClean="0"/>
              <a:t>artist’s style </a:t>
            </a:r>
            <a:r>
              <a:rPr lang="en-US" dirty="0"/>
              <a:t>with the story’s </a:t>
            </a:r>
            <a:r>
              <a:rPr lang="en-US" dirty="0" smtClean="0"/>
              <a:t>theme</a:t>
            </a:r>
            <a:endParaRPr lang="en-US" dirty="0"/>
          </a:p>
        </p:txBody>
      </p:sp>
      <p:pic>
        <p:nvPicPr>
          <p:cNvPr id="5122" name="Picture 2" descr="http://vignette1.wikia.nocookie.net/lyricwiki/images/a/a1/Shel_Silverstein_-_Where_the_Sidewalk_Ends.jpg/revision/latest?cb=2011011708083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659" y="2857499"/>
            <a:ext cx="2514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images.betterworldbooks.com/054/Those-Darn-Squirrels-Fly-South-Rubin-Adam-9780547678238.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6104" y="2971799"/>
            <a:ext cx="2297488" cy="2286001"/>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offbeatmama.com/wp-content/blogs.dir/2/files/2012/06/thecloudspinner.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2758015"/>
            <a:ext cx="2507904" cy="2842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73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an Illustrator</a:t>
            </a:r>
            <a:endParaRPr lang="en-US" dirty="0"/>
          </a:p>
        </p:txBody>
      </p:sp>
      <p:sp>
        <p:nvSpPr>
          <p:cNvPr id="3" name="Content Placeholder 2"/>
          <p:cNvSpPr>
            <a:spLocks noGrp="1"/>
          </p:cNvSpPr>
          <p:nvPr>
            <p:ph idx="1"/>
          </p:nvPr>
        </p:nvSpPr>
        <p:spPr/>
        <p:txBody>
          <a:bodyPr/>
          <a:lstStyle/>
          <a:p>
            <a:r>
              <a:rPr lang="en-US" dirty="0" smtClean="0"/>
              <a:t>Communicate </a:t>
            </a:r>
            <a:r>
              <a:rPr lang="en-US" dirty="0"/>
              <a:t>with illustrator, page by page – details are </a:t>
            </a:r>
            <a:r>
              <a:rPr lang="en-US" dirty="0" smtClean="0"/>
              <a:t>important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947652"/>
            <a:ext cx="4186238" cy="3305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89000" y="3169247"/>
            <a:ext cx="2997200" cy="2862322"/>
          </a:xfrm>
          <a:prstGeom prst="rect">
            <a:avLst/>
          </a:prstGeom>
          <a:noFill/>
        </p:spPr>
        <p:txBody>
          <a:bodyPr wrap="square" rtlCol="0">
            <a:spAutoFit/>
          </a:bodyPr>
          <a:lstStyle/>
          <a:p>
            <a:r>
              <a:rPr lang="en-US" dirty="0" smtClean="0"/>
              <a:t>“Floppies aren’t like people, though some say they are. They all wear Floppy hats and they all drive Floppy cars. They all have Floppy hairdos and they play Floppy games. They eat Floppy hot dogs and they have Floppy names.”</a:t>
            </a:r>
          </a:p>
          <a:p>
            <a:r>
              <a:rPr lang="en-US" dirty="0" smtClean="0"/>
              <a:t>- </a:t>
            </a:r>
            <a:r>
              <a:rPr lang="en-US" i="1" dirty="0" smtClean="0"/>
              <a:t>Frozen Floppies, John Hope</a:t>
            </a:r>
            <a:endParaRPr lang="en-US" i="1" dirty="0"/>
          </a:p>
        </p:txBody>
      </p:sp>
    </p:spTree>
    <p:extLst>
      <p:ext uri="{BB962C8B-B14F-4D97-AF65-F5344CB8AC3E}">
        <p14:creationId xmlns:p14="http://schemas.microsoft.com/office/powerpoint/2010/main" val="34255783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 / Networking</a:t>
            </a:r>
            <a:endParaRPr lang="en-US" dirty="0"/>
          </a:p>
        </p:txBody>
      </p:sp>
      <p:sp>
        <p:nvSpPr>
          <p:cNvPr id="3" name="Content Placeholder 2"/>
          <p:cNvSpPr>
            <a:spLocks noGrp="1"/>
          </p:cNvSpPr>
          <p:nvPr>
            <p:ph idx="1"/>
          </p:nvPr>
        </p:nvSpPr>
        <p:spPr/>
        <p:txBody>
          <a:bodyPr/>
          <a:lstStyle/>
          <a:p>
            <a:r>
              <a:rPr lang="en-US" dirty="0" smtClean="0"/>
              <a:t>Meet DIRECTLY with </a:t>
            </a:r>
            <a:r>
              <a:rPr lang="en-US" dirty="0"/>
              <a:t>parents, teachers, and </a:t>
            </a:r>
            <a:r>
              <a:rPr lang="en-US" dirty="0" smtClean="0"/>
              <a:t>children</a:t>
            </a:r>
          </a:p>
          <a:p>
            <a:pPr lvl="1"/>
            <a:r>
              <a:rPr lang="en-US" dirty="0" smtClean="0"/>
              <a:t>Parenting Groups</a:t>
            </a:r>
          </a:p>
          <a:p>
            <a:pPr lvl="1"/>
            <a:r>
              <a:rPr lang="en-US" dirty="0" smtClean="0"/>
              <a:t>School Functions</a:t>
            </a:r>
          </a:p>
          <a:p>
            <a:pPr lvl="1"/>
            <a:r>
              <a:rPr lang="en-US" dirty="0" smtClean="0"/>
              <a:t>Events that Benefit Kids</a:t>
            </a:r>
            <a:endParaRPr lang="en-US" dirty="0"/>
          </a:p>
        </p:txBody>
      </p:sp>
      <p:pic>
        <p:nvPicPr>
          <p:cNvPr id="2050" name="Picture 2" descr="Image result for coloring with kid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114800"/>
            <a:ext cx="3810000"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910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 / Networking</a:t>
            </a:r>
            <a:endParaRPr lang="en-US" dirty="0"/>
          </a:p>
        </p:txBody>
      </p:sp>
      <p:sp>
        <p:nvSpPr>
          <p:cNvPr id="3" name="Content Placeholder 2"/>
          <p:cNvSpPr>
            <a:spLocks noGrp="1"/>
          </p:cNvSpPr>
          <p:nvPr>
            <p:ph idx="1"/>
          </p:nvPr>
        </p:nvSpPr>
        <p:spPr/>
        <p:txBody>
          <a:bodyPr/>
          <a:lstStyle/>
          <a:p>
            <a:r>
              <a:rPr lang="en-US" i="1" dirty="0" smtClean="0"/>
              <a:t>Volunteer</a:t>
            </a:r>
            <a:r>
              <a:rPr lang="en-US" dirty="0" smtClean="0"/>
              <a:t> </a:t>
            </a:r>
            <a:r>
              <a:rPr lang="en-US" dirty="0"/>
              <a:t>– focus your efforts on helping to build your </a:t>
            </a:r>
            <a:r>
              <a:rPr lang="en-US" dirty="0" smtClean="0"/>
              <a:t>credibility</a:t>
            </a:r>
            <a:endParaRPr lang="en-US" dirty="0"/>
          </a:p>
        </p:txBody>
      </p:sp>
      <p:pic>
        <p:nvPicPr>
          <p:cNvPr id="1026" name="Picture 2" descr="Image result for reading mento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366611"/>
            <a:ext cx="26416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2587042"/>
            <a:ext cx="3352800" cy="3518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4529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Children’s Writing that Sells</a:t>
            </a:r>
            <a:endParaRPr lang="en-US" dirty="0"/>
          </a:p>
        </p:txBody>
      </p:sp>
      <p:sp>
        <p:nvSpPr>
          <p:cNvPr id="5" name="Text Placeholder 4"/>
          <p:cNvSpPr>
            <a:spLocks noGrp="1"/>
          </p:cNvSpPr>
          <p:nvPr>
            <p:ph type="subTitle" idx="1"/>
          </p:nvPr>
        </p:nvSpPr>
        <p:spPr>
          <a:xfrm>
            <a:off x="1727200" y="3736622"/>
            <a:ext cx="5712179" cy="1902178"/>
          </a:xfrm>
        </p:spPr>
        <p:txBody>
          <a:bodyPr/>
          <a:lstStyle/>
          <a:p>
            <a:r>
              <a:rPr lang="en-US" dirty="0" smtClean="0"/>
              <a:t>John Hope</a:t>
            </a:r>
          </a:p>
          <a:p>
            <a:r>
              <a:rPr lang="en-US" dirty="0" smtClean="0">
                <a:hlinkClick r:id="rId2"/>
              </a:rPr>
              <a:t>john@johnhopewriting.com</a:t>
            </a:r>
            <a:endParaRPr lang="en-US" dirty="0" smtClean="0"/>
          </a:p>
          <a:p>
            <a:r>
              <a:rPr lang="en-US" dirty="0" smtClean="0">
                <a:hlinkClick r:id="rId3"/>
              </a:rPr>
              <a:t>www.johnhopewriting.com</a:t>
            </a:r>
            <a:endParaRPr lang="en-US" dirty="0" smtClean="0"/>
          </a:p>
          <a:p>
            <a:r>
              <a:rPr lang="en-US" dirty="0" smtClean="0"/>
              <a:t>Click on “For Teachers”</a:t>
            </a:r>
            <a:r>
              <a:rPr lang="en-US" dirty="0" smtClean="0"/>
              <a:t> </a:t>
            </a:r>
            <a:endParaRPr lang="en-US" dirty="0"/>
          </a:p>
        </p:txBody>
      </p:sp>
    </p:spTree>
    <p:extLst>
      <p:ext uri="{BB962C8B-B14F-4D97-AF65-F5344CB8AC3E}">
        <p14:creationId xmlns:p14="http://schemas.microsoft.com/office/powerpoint/2010/main" val="2386078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Children’s Writing that Sells</a:t>
            </a:r>
            <a:endParaRPr lang="en-US" dirty="0"/>
          </a:p>
        </p:txBody>
      </p:sp>
      <p:sp>
        <p:nvSpPr>
          <p:cNvPr id="3" name="Content Placeholder 2"/>
          <p:cNvSpPr>
            <a:spLocks noGrp="1"/>
          </p:cNvSpPr>
          <p:nvPr>
            <p:ph idx="1"/>
          </p:nvPr>
        </p:nvSpPr>
        <p:spPr/>
        <p:txBody>
          <a:bodyPr/>
          <a:lstStyle/>
          <a:p>
            <a:r>
              <a:rPr lang="en-US" dirty="0" smtClean="0"/>
              <a:t>Children’s Writing Overview</a:t>
            </a:r>
          </a:p>
          <a:p>
            <a:r>
              <a:rPr lang="en-US" dirty="0" smtClean="0"/>
              <a:t>Think Like a Child</a:t>
            </a:r>
          </a:p>
          <a:p>
            <a:r>
              <a:rPr lang="en-US" dirty="0" smtClean="0"/>
              <a:t>Think Like a Teacher/Parent</a:t>
            </a:r>
          </a:p>
          <a:p>
            <a:r>
              <a:rPr lang="en-US" dirty="0" smtClean="0"/>
              <a:t>Efficient Visual Writing</a:t>
            </a:r>
          </a:p>
          <a:p>
            <a:r>
              <a:rPr lang="en-US" dirty="0" smtClean="0"/>
              <a:t>Working with an Illustrator</a:t>
            </a:r>
          </a:p>
          <a:p>
            <a:r>
              <a:rPr lang="en-US" dirty="0" smtClean="0"/>
              <a:t>Marketing / Networking</a:t>
            </a:r>
            <a:endParaRPr lang="en-US" dirty="0"/>
          </a:p>
        </p:txBody>
      </p:sp>
    </p:spTree>
    <p:extLst>
      <p:ext uri="{BB962C8B-B14F-4D97-AF65-F5344CB8AC3E}">
        <p14:creationId xmlns:p14="http://schemas.microsoft.com/office/powerpoint/2010/main" val="2453552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Children’s Writing Overview</a:t>
            </a:r>
            <a:endParaRPr lang="en-US" dirty="0"/>
          </a:p>
        </p:txBody>
      </p:sp>
      <p:sp>
        <p:nvSpPr>
          <p:cNvPr id="3" name="Content Placeholder 2"/>
          <p:cNvSpPr>
            <a:spLocks noGrp="1"/>
          </p:cNvSpPr>
          <p:nvPr>
            <p:ph idx="1"/>
          </p:nvPr>
        </p:nvSpPr>
        <p:spPr>
          <a:xfrm>
            <a:off x="1463040" y="2119257"/>
            <a:ext cx="6196405" cy="1614543"/>
          </a:xfrm>
        </p:spPr>
        <p:txBody>
          <a:bodyPr/>
          <a:lstStyle/>
          <a:p>
            <a:r>
              <a:rPr lang="en-US" dirty="0" smtClean="0"/>
              <a:t>Children’s </a:t>
            </a:r>
            <a:r>
              <a:rPr lang="en-US" dirty="0"/>
              <a:t>picture books average 1,000 </a:t>
            </a:r>
            <a:r>
              <a:rPr lang="en-US" dirty="0" smtClean="0"/>
              <a:t>words</a:t>
            </a:r>
          </a:p>
          <a:p>
            <a:r>
              <a:rPr lang="en-US" dirty="0" smtClean="0"/>
              <a:t>Range </a:t>
            </a:r>
            <a:r>
              <a:rPr lang="en-US" dirty="0"/>
              <a:t>50 to 2,500 words</a:t>
            </a:r>
          </a:p>
        </p:txBody>
      </p:sp>
      <p:grpSp>
        <p:nvGrpSpPr>
          <p:cNvPr id="5" name="Group 4"/>
          <p:cNvGrpSpPr/>
          <p:nvPr/>
        </p:nvGrpSpPr>
        <p:grpSpPr>
          <a:xfrm>
            <a:off x="914400" y="3500673"/>
            <a:ext cx="7480927" cy="2286000"/>
            <a:chOff x="914400" y="3500673"/>
            <a:chExt cx="7480927" cy="2286000"/>
          </a:xfrm>
        </p:grpSpPr>
        <p:pic>
          <p:nvPicPr>
            <p:cNvPr id="1026" name="Picture 2" descr="https://upload.wikimedia.org/wikipedia/en/thumb/b/b5/Seuss-cat-hat.gif/220px-Seuss-cat-hat.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500673"/>
              <a:ext cx="1581509"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vanillajoy.com/wp-content/uploads/2008/04/where-the-wild-things-are.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3566476"/>
              <a:ext cx="2451727" cy="18265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en/7/79/The_Giving_Tree.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5800" y="3564214"/>
              <a:ext cx="1382573"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images-na.ssl-images-amazon.com/images/I/61h3iuxAWuL.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90800" y="3639071"/>
              <a:ext cx="1763746" cy="16790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914400" y="5297032"/>
            <a:ext cx="7315200" cy="798968"/>
            <a:chOff x="914400" y="5297032"/>
            <a:chExt cx="7315200" cy="798968"/>
          </a:xfrm>
        </p:grpSpPr>
        <p:sp>
          <p:nvSpPr>
            <p:cNvPr id="4" name="TextBox 3"/>
            <p:cNvSpPr txBox="1"/>
            <p:nvPr/>
          </p:nvSpPr>
          <p:spPr>
            <a:xfrm>
              <a:off x="4648200" y="5330228"/>
              <a:ext cx="1676400" cy="381000"/>
            </a:xfrm>
            <a:prstGeom prst="rect">
              <a:avLst/>
            </a:prstGeom>
            <a:noFill/>
          </p:spPr>
          <p:txBody>
            <a:bodyPr wrap="square" rtlCol="0">
              <a:spAutoFit/>
            </a:bodyPr>
            <a:lstStyle/>
            <a:p>
              <a:r>
                <a:rPr lang="en-US" dirty="0" smtClean="0"/>
                <a:t>621 words</a:t>
              </a:r>
              <a:endParaRPr lang="en-US" dirty="0"/>
            </a:p>
          </p:txBody>
        </p:sp>
        <p:sp>
          <p:nvSpPr>
            <p:cNvPr id="8" name="TextBox 7"/>
            <p:cNvSpPr txBox="1"/>
            <p:nvPr/>
          </p:nvSpPr>
          <p:spPr>
            <a:xfrm>
              <a:off x="6553200" y="5334000"/>
              <a:ext cx="1676400" cy="381000"/>
            </a:xfrm>
            <a:prstGeom prst="rect">
              <a:avLst/>
            </a:prstGeom>
            <a:noFill/>
          </p:spPr>
          <p:txBody>
            <a:bodyPr wrap="square" rtlCol="0">
              <a:spAutoFit/>
            </a:bodyPr>
            <a:lstStyle/>
            <a:p>
              <a:r>
                <a:rPr lang="en-US" dirty="0" smtClean="0"/>
                <a:t>338 words</a:t>
              </a:r>
              <a:endParaRPr lang="en-US" dirty="0"/>
            </a:p>
          </p:txBody>
        </p:sp>
        <p:sp>
          <p:nvSpPr>
            <p:cNvPr id="9" name="TextBox 8"/>
            <p:cNvSpPr txBox="1"/>
            <p:nvPr/>
          </p:nvSpPr>
          <p:spPr>
            <a:xfrm>
              <a:off x="914400" y="5715000"/>
              <a:ext cx="1676400" cy="381000"/>
            </a:xfrm>
            <a:prstGeom prst="rect">
              <a:avLst/>
            </a:prstGeom>
            <a:noFill/>
          </p:spPr>
          <p:txBody>
            <a:bodyPr wrap="square" rtlCol="0">
              <a:spAutoFit/>
            </a:bodyPr>
            <a:lstStyle/>
            <a:p>
              <a:r>
                <a:rPr lang="en-US" dirty="0" smtClean="0"/>
                <a:t>1,626 words</a:t>
              </a:r>
              <a:endParaRPr lang="en-US" dirty="0"/>
            </a:p>
          </p:txBody>
        </p:sp>
        <p:sp>
          <p:nvSpPr>
            <p:cNvPr id="11" name="TextBox 10"/>
            <p:cNvSpPr txBox="1"/>
            <p:nvPr/>
          </p:nvSpPr>
          <p:spPr>
            <a:xfrm>
              <a:off x="2819400" y="5297032"/>
              <a:ext cx="1676400" cy="381000"/>
            </a:xfrm>
            <a:prstGeom prst="rect">
              <a:avLst/>
            </a:prstGeom>
            <a:noFill/>
          </p:spPr>
          <p:txBody>
            <a:bodyPr wrap="square" rtlCol="0">
              <a:spAutoFit/>
            </a:bodyPr>
            <a:lstStyle/>
            <a:p>
              <a:r>
                <a:rPr lang="en-US" dirty="0" smtClean="0"/>
                <a:t>985 words</a:t>
              </a:r>
              <a:endParaRPr lang="en-US" dirty="0"/>
            </a:p>
          </p:txBody>
        </p:sp>
      </p:grpSp>
    </p:spTree>
    <p:extLst>
      <p:ext uri="{BB962C8B-B14F-4D97-AF65-F5344CB8AC3E}">
        <p14:creationId xmlns:p14="http://schemas.microsoft.com/office/powerpoint/2010/main" val="294992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Children’s Writing Overview</a:t>
            </a:r>
            <a:endParaRPr lang="en-US" dirty="0"/>
          </a:p>
        </p:txBody>
      </p:sp>
      <p:sp>
        <p:nvSpPr>
          <p:cNvPr id="3" name="Content Placeholder 2"/>
          <p:cNvSpPr>
            <a:spLocks noGrp="1"/>
          </p:cNvSpPr>
          <p:nvPr>
            <p:ph idx="1"/>
          </p:nvPr>
        </p:nvSpPr>
        <p:spPr/>
        <p:txBody>
          <a:bodyPr/>
          <a:lstStyle/>
          <a:p>
            <a:r>
              <a:rPr lang="en-US" dirty="0" smtClean="0"/>
              <a:t>Short Story Approach</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2209800" y="3505199"/>
            <a:ext cx="4267200" cy="2598345"/>
          </a:xfrm>
          <a:prstGeom prst="rect">
            <a:avLst/>
          </a:prstGeom>
          <a:noFill/>
          <a:ln w="9525">
            <a:noFill/>
            <a:miter lim="800000"/>
            <a:headEnd/>
            <a:tailEnd/>
          </a:ln>
        </p:spPr>
      </p:pic>
      <p:sp>
        <p:nvSpPr>
          <p:cNvPr id="5" name="Oval 4"/>
          <p:cNvSpPr/>
          <p:nvPr/>
        </p:nvSpPr>
        <p:spPr>
          <a:xfrm>
            <a:off x="4419600" y="3472641"/>
            <a:ext cx="1371600" cy="838200"/>
          </a:xfrm>
          <a:prstGeom prst="ellipse">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861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Children’s Writing Overview</a:t>
            </a:r>
            <a:endParaRPr lang="en-US" dirty="0"/>
          </a:p>
        </p:txBody>
      </p:sp>
      <p:sp>
        <p:nvSpPr>
          <p:cNvPr id="3" name="Content Placeholder 2"/>
          <p:cNvSpPr>
            <a:spLocks noGrp="1"/>
          </p:cNvSpPr>
          <p:nvPr>
            <p:ph idx="1"/>
          </p:nvPr>
        </p:nvSpPr>
        <p:spPr/>
        <p:txBody>
          <a:bodyPr/>
          <a:lstStyle/>
          <a:p>
            <a:r>
              <a:rPr lang="en-US" dirty="0" smtClean="0"/>
              <a:t>Fun</a:t>
            </a:r>
            <a:r>
              <a:rPr lang="en-US" dirty="0"/>
              <a:t>, Straight-Forward, Predictable</a:t>
            </a:r>
          </a:p>
        </p:txBody>
      </p:sp>
      <p:pic>
        <p:nvPicPr>
          <p:cNvPr id="1026" name="Picture 2" descr="https://upload.wikimedia.org/wikipedia/en/thumb/8/87/MakeWayforDucklingsBookCover.jpg/220px-MakeWayforDucklingsBookCove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781091"/>
            <a:ext cx="2171700" cy="2921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mothergoosechildrenstheatre.files.wordpress.com/2012/02/three-little-pigs.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21311" y="2781091"/>
            <a:ext cx="2470089" cy="2986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744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Like a Child</a:t>
            </a:r>
            <a:endParaRPr lang="en-US" dirty="0"/>
          </a:p>
        </p:txBody>
      </p:sp>
      <p:sp>
        <p:nvSpPr>
          <p:cNvPr id="3" name="Content Placeholder 2"/>
          <p:cNvSpPr>
            <a:spLocks noGrp="1"/>
          </p:cNvSpPr>
          <p:nvPr>
            <p:ph idx="1"/>
          </p:nvPr>
        </p:nvSpPr>
        <p:spPr/>
        <p:txBody>
          <a:bodyPr/>
          <a:lstStyle/>
          <a:p>
            <a:r>
              <a:rPr lang="en-US" dirty="0" smtClean="0"/>
              <a:t>Step </a:t>
            </a:r>
            <a:r>
              <a:rPr lang="en-US" dirty="0"/>
              <a:t>into a child’s world – issues, circumstances, problems</a:t>
            </a:r>
          </a:p>
        </p:txBody>
      </p:sp>
      <p:pic>
        <p:nvPicPr>
          <p:cNvPr id="3074" name="Picture 2" descr="https://images-na.ssl-images-amazon.com/images/I/61MF7N7FJTL.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4070515"/>
            <a:ext cx="2320811" cy="1752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images-na.ssl-images-amazon.com/images/I/71HygQORAOL.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 y="2971800"/>
            <a:ext cx="2370017" cy="197501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upload.wikimedia.org/wikipedia/en/d/d6/CM_polar_express.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0579" y="3003715"/>
            <a:ext cx="2666999"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35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Like a Child</a:t>
            </a:r>
            <a:endParaRPr lang="en-US" dirty="0"/>
          </a:p>
        </p:txBody>
      </p:sp>
      <p:sp>
        <p:nvSpPr>
          <p:cNvPr id="3" name="Content Placeholder 2"/>
          <p:cNvSpPr>
            <a:spLocks noGrp="1"/>
          </p:cNvSpPr>
          <p:nvPr>
            <p:ph idx="1"/>
          </p:nvPr>
        </p:nvSpPr>
        <p:spPr/>
        <p:txBody>
          <a:bodyPr/>
          <a:lstStyle/>
          <a:p>
            <a:r>
              <a:rPr lang="en-US" dirty="0" smtClean="0"/>
              <a:t>Address </a:t>
            </a:r>
            <a:r>
              <a:rPr lang="en-US" dirty="0"/>
              <a:t>children’s emotions – funny, spooky, goofy, amazing</a:t>
            </a:r>
          </a:p>
        </p:txBody>
      </p:sp>
      <p:pic>
        <p:nvPicPr>
          <p:cNvPr id="2050" name="Picture 2" descr="http://smollin.com/michael/tmonstr/mon00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895600"/>
            <a:ext cx="2326320" cy="31527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cdn-media-2.lifehack.org/wp-content/files/2014/01/Happy-as-a-Hippo-Best-Childrens-Books-on-iPad.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2935479"/>
            <a:ext cx="3067050" cy="3073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995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Like a Child</a:t>
            </a:r>
            <a:endParaRPr lang="en-US" dirty="0"/>
          </a:p>
        </p:txBody>
      </p:sp>
      <p:sp>
        <p:nvSpPr>
          <p:cNvPr id="3" name="Content Placeholder 2"/>
          <p:cNvSpPr>
            <a:spLocks noGrp="1"/>
          </p:cNvSpPr>
          <p:nvPr>
            <p:ph idx="1"/>
          </p:nvPr>
        </p:nvSpPr>
        <p:spPr/>
        <p:txBody>
          <a:bodyPr/>
          <a:lstStyle/>
          <a:p>
            <a:r>
              <a:rPr lang="en-US" dirty="0" smtClean="0"/>
              <a:t>Believe </a:t>
            </a:r>
            <a:r>
              <a:rPr lang="en-US" dirty="0"/>
              <a:t>the unbelievable</a:t>
            </a:r>
          </a:p>
        </p:txBody>
      </p:sp>
      <p:pic>
        <p:nvPicPr>
          <p:cNvPr id="1026" name="Picture 2" descr="https://images-na.ssl-images-amazon.com/images/I/71KjFjBvikL.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2667000"/>
            <a:ext cx="2895600" cy="3428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ages-na.ssl-images-amazon.com/images/I/61UbeEcTm8L.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648110"/>
            <a:ext cx="2647950" cy="3465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265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Think Like a Teacher/Parent</a:t>
            </a:r>
            <a:endParaRPr lang="en-US" dirty="0"/>
          </a:p>
        </p:txBody>
      </p:sp>
      <p:sp>
        <p:nvSpPr>
          <p:cNvPr id="3" name="Content Placeholder 2"/>
          <p:cNvSpPr>
            <a:spLocks noGrp="1"/>
          </p:cNvSpPr>
          <p:nvPr>
            <p:ph idx="1"/>
          </p:nvPr>
        </p:nvSpPr>
        <p:spPr/>
        <p:txBody>
          <a:bodyPr/>
          <a:lstStyle/>
          <a:p>
            <a:r>
              <a:rPr lang="en-US" dirty="0" smtClean="0"/>
              <a:t>What </a:t>
            </a:r>
            <a:r>
              <a:rPr lang="en-US" dirty="0"/>
              <a:t>is important to teachers / parents? – </a:t>
            </a:r>
            <a:r>
              <a:rPr lang="en-US" dirty="0" smtClean="0"/>
              <a:t>Connecting with children</a:t>
            </a:r>
            <a:endParaRPr lang="en-US" dirty="0"/>
          </a:p>
        </p:txBody>
      </p:sp>
      <p:pic>
        <p:nvPicPr>
          <p:cNvPr id="4098" name="Picture 2" descr="http://images.betterworldbooks.com/092/Love-You-Forever-9780920668375.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971800"/>
            <a:ext cx="2969699" cy="296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0653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149</TotalTime>
  <Words>450</Words>
  <Application>Microsoft Office PowerPoint</Application>
  <PresentationFormat>On-screen Show (4:3)</PresentationFormat>
  <Paragraphs>72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Pushpin</vt:lpstr>
      <vt:lpstr>Children’s Writing that Sells</vt:lpstr>
      <vt:lpstr>Children’s Writing that Sells</vt:lpstr>
      <vt:lpstr>Children’s Writing Overview</vt:lpstr>
      <vt:lpstr>Children’s Writing Overview</vt:lpstr>
      <vt:lpstr>Children’s Writing Overview</vt:lpstr>
      <vt:lpstr>Think Like a Child</vt:lpstr>
      <vt:lpstr>Think Like a Child</vt:lpstr>
      <vt:lpstr>Think Like a Child</vt:lpstr>
      <vt:lpstr>Think Like a Teacher/Parent</vt:lpstr>
      <vt:lpstr>Think Like a Teacher/Parent</vt:lpstr>
      <vt:lpstr>Think Like a Teacher/Parent</vt:lpstr>
      <vt:lpstr>Efficient Visual Writing</vt:lpstr>
      <vt:lpstr>Efficient Visual Writing</vt:lpstr>
      <vt:lpstr>Working with an Illustrator</vt:lpstr>
      <vt:lpstr>Working with an Illustrator</vt:lpstr>
      <vt:lpstr>Marketing / Networking</vt:lpstr>
      <vt:lpstr>Marketing / Networking</vt:lpstr>
      <vt:lpstr>Children’s Writing that Sells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Children’s Writing that Sells</dc:title>
  <dc:creator>Hope, John</dc:creator>
  <cp:lastModifiedBy>John Hope</cp:lastModifiedBy>
  <cp:revision>14</cp:revision>
  <dcterms:created xsi:type="dcterms:W3CDTF">2006-08-16T00:00:00Z</dcterms:created>
  <dcterms:modified xsi:type="dcterms:W3CDTF">2016-10-10T11:27:40Z</dcterms:modified>
</cp:coreProperties>
</file>