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72" r:id="rId4"/>
    <p:sldId id="258" r:id="rId5"/>
    <p:sldId id="259" r:id="rId6"/>
    <p:sldId id="273" r:id="rId7"/>
    <p:sldId id="274" r:id="rId8"/>
    <p:sldId id="260" r:id="rId9"/>
    <p:sldId id="261" r:id="rId10"/>
    <p:sldId id="300" r:id="rId11"/>
    <p:sldId id="275" r:id="rId12"/>
    <p:sldId id="276" r:id="rId13"/>
    <p:sldId id="277" r:id="rId14"/>
    <p:sldId id="278" r:id="rId15"/>
    <p:sldId id="279" r:id="rId16"/>
    <p:sldId id="280" r:id="rId17"/>
    <p:sldId id="319" r:id="rId18"/>
    <p:sldId id="281" r:id="rId19"/>
    <p:sldId id="282" r:id="rId20"/>
    <p:sldId id="301" r:id="rId21"/>
    <p:sldId id="302" r:id="rId22"/>
    <p:sldId id="320" r:id="rId23"/>
    <p:sldId id="303" r:id="rId24"/>
    <p:sldId id="322" r:id="rId25"/>
    <p:sldId id="323" r:id="rId26"/>
    <p:sldId id="262" r:id="rId27"/>
    <p:sldId id="263" r:id="rId28"/>
    <p:sldId id="292" r:id="rId29"/>
    <p:sldId id="283" r:id="rId30"/>
    <p:sldId id="284" r:id="rId31"/>
    <p:sldId id="308" r:id="rId32"/>
    <p:sldId id="309" r:id="rId33"/>
    <p:sldId id="291" r:id="rId34"/>
    <p:sldId id="306" r:id="rId35"/>
    <p:sldId id="264" r:id="rId36"/>
    <p:sldId id="265" r:id="rId37"/>
    <p:sldId id="285" r:id="rId38"/>
    <p:sldId id="321" r:id="rId39"/>
    <p:sldId id="304" r:id="rId40"/>
    <p:sldId id="305" r:id="rId41"/>
    <p:sldId id="286" r:id="rId42"/>
    <p:sldId id="287" r:id="rId43"/>
    <p:sldId id="288" r:id="rId44"/>
    <p:sldId id="289" r:id="rId45"/>
    <p:sldId id="310" r:id="rId46"/>
    <p:sldId id="313" r:id="rId47"/>
    <p:sldId id="314" r:id="rId48"/>
    <p:sldId id="315" r:id="rId49"/>
    <p:sldId id="307" r:id="rId50"/>
    <p:sldId id="266" r:id="rId51"/>
    <p:sldId id="267" r:id="rId52"/>
    <p:sldId id="293" r:id="rId53"/>
    <p:sldId id="296" r:id="rId54"/>
    <p:sldId id="294" r:id="rId55"/>
    <p:sldId id="295" r:id="rId56"/>
    <p:sldId id="297" r:id="rId57"/>
    <p:sldId id="298" r:id="rId58"/>
    <p:sldId id="299" r:id="rId59"/>
    <p:sldId id="268" r:id="rId60"/>
    <p:sldId id="269" r:id="rId61"/>
    <p:sldId id="290" r:id="rId62"/>
    <p:sldId id="311" r:id="rId63"/>
    <p:sldId id="316" r:id="rId64"/>
    <p:sldId id="317" r:id="rId65"/>
    <p:sldId id="318" r:id="rId66"/>
    <p:sldId id="312" r:id="rId67"/>
    <p:sldId id="270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6" autoAdjust="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/url?sa=i&amp;rct=j&amp;q=&amp;esrc=s&amp;source=images&amp;cd=&amp;cad=rja&amp;uact=8&amp;ved=2ahUKEwjUvZXH9LnZAhVkxoMKHRe3DFQQjRx6BAgAEAY&amp;url=https://www.factslides.com/s-9-11&amp;psig=AOvVaw1QauA8r9CnblOOvxk1JlVY&amp;ust=1519402232415313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ohnhopewriting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/url?sa=i&amp;rct=j&amp;q=&amp;esrc=s&amp;source=images&amp;cd=&amp;cad=rja&amp;uact=8&amp;ved=0ahUKEwipr8-flN3ZAhUqnq0KHY2oBp8QjRwIBg&amp;url=https://itunes.apple.com/us/app/three-little-pigs-vs-the-wolf/id1152205182?mt%3D8&amp;psig=AOvVaw0iIKKfj43tXsK6z3RfqB8_&amp;ust=1520613293581759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/url?sa=i&amp;rct=j&amp;q=&amp;esrc=s&amp;source=images&amp;cd=&amp;cad=rja&amp;uact=8&amp;ved=0ahUKEwipr8-flN3ZAhUqnq0KHY2oBp8QjRwIBg&amp;url=https://itunes.apple.com/us/app/three-little-pigs-vs-the-wolf/id1152205182?mt%3D8&amp;psig=AOvVaw0iIKKfj43tXsK6z3RfqB8_&amp;ust=1520613293581759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en.wikipedia.org/wiki/File:Redviolin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m/url?sa=i&amp;rct=j&amp;q=&amp;esrc=s&amp;source=images&amp;cd=&amp;cad=rja&amp;uact=8&amp;ved=&amp;url=https://www.nasa.gov/press-release/nasa-establishes-institute-to-explore-new-ways-to-protect-astronauts&amp;psig=AOvVaw0ePqGD6AElOqH5Zuu5DPxa&amp;ust=151958292575406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om/url?sa=i&amp;rct=j&amp;q=&amp;esrc=s&amp;source=images&amp;cd=&amp;cad=rja&amp;uact=8&amp;ved=2ahUKEwiVw4Lxlb_ZAhVo2IMKHeWeCZUQjRx6BAgAEAY&amp;url=http://highschoolsports.pennlive.com/news/article/-2005048911815110584/vote-for-pennlives-week-3-high-school-football-player-of-the-week/&amp;psig=AOvVaw2qPY7x3qagPTY8zzBwVv6X&amp;ust=1519582978739874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com/url?sa=i&amp;rct=j&amp;q=&amp;esrc=s&amp;source=images&amp;cd=&amp;cad=rja&amp;uact=8&amp;ved=0ahUKEwiKzYSEoN3ZAhUMH6wKHcqIDB0QjRwIBg&amp;url=https://passthepaisley.com/jay-and-the-americans-come-a-little-bit-closer/&amp;psig=AOvVaw0RD7iEpluvcTYcdFojAfb4&amp;ust=1520616492138619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/url?sa=i&amp;rct=j&amp;q=&amp;esrc=s&amp;source=images&amp;cd=&amp;cad=rja&amp;uact=8&amp;ved=0ahUKEwjlju-4hd3ZAhVB8IMKHfqBBucQjRwIBg&amp;url=http://www.wcl.govt.nz/blogs/kids/index.php/2017/09/08/mystery-mayhem-and-madness-a-detective-adventure/comment-page-1/&amp;psig=AOvVaw1yYFt1uLmWPQp4D-FYMww_&amp;ust=1520609345163597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google.com/url?sa=i&amp;rct=j&amp;q=&amp;esrc=s&amp;source=images&amp;cd=&amp;cad=rja&amp;uact=8&amp;ved=0ahUKEwiBvOz5g93ZAhWPw4MKHX_tAT0QjRwIBg&amp;url=https://www.huffingtonpost.com/entry/longest-married-couple-will-answer-your-questions-about-love_us_56bb4e72e4b0b40245c4c0a3&amp;psig=AOvVaw275MWrbk7LXCclYmNTCMJu&amp;ust=1520608958777955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google.com/url?sa=i&amp;rct=j&amp;q=&amp;esrc=s&amp;source=images&amp;cd=&amp;cad=rja&amp;uact=8&amp;ved=0ahUKEwie7cSIjd3ZAhWUw4MKHQ_VD40QjRwIBg&amp;url=https://www.britannica.com/event/Vietnam-War&amp;psig=AOvVaw0sMVmzF7zw5uqxpPu7UzwI&amp;ust=152061138129100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google.com/url?sa=i&amp;rct=j&amp;q=&amp;esrc=s&amp;source=images&amp;cd=&amp;cad=rja&amp;uact=8&amp;ved=0ahUKEwiQ-tWujt3ZAhUMUa0KHVPmDm8QjRwIBg&amp;url=https://www.livescience.com/38612-childhood-bullying-criminal-delinquency.html&amp;psig=AOvVaw0WkMfCckvCK1ivkZidIPhH&amp;ust=1520611742376659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google.com/url?sa=i&amp;rct=j&amp;q=&amp;esrc=s&amp;source=images&amp;cd=&amp;cad=rja&amp;uact=8&amp;ved=0ahUKEwjajtDbj93ZAhUSXK0KHXEYBXEQjRwIBg&amp;url=https://www.lvcriminaldefense.com/felony-charges/theft-crimes/burglary/&amp;psig=AOvVaw1D3MGjY7ZwR19wC4zeSq5D&amp;ust=152061209010995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com/url?sa=i&amp;rct=j&amp;q=&amp;esrc=s&amp;source=images&amp;cd=&amp;cad=rja&amp;uact=8&amp;ved=0ahUKEwifxbyajN3ZAhXKy4MKHbEZDAcQjRwIBg&amp;url=https://en.wikipedia.org/wiki/Great_Depression&amp;psig=AOvVaw1OMJamsK3T8mdAVN9QqCqY&amp;ust=1520611175780086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google.com/url?sa=i&amp;rct=j&amp;q=&amp;esrc=s&amp;source=images&amp;cd=&amp;cad=rja&amp;uact=8&amp;ved=0ahUKEwjqgund9t_ZAhXD7oMKHQOJDyIQjRwIBg&amp;url=https://www.asiabooks.com/night-25381.html&amp;psig=AOvVaw1BWu55x3RqVumayFFrEiuh&amp;ust=1520708485082127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www.google.com/url?sa=i&amp;rct=j&amp;q=&amp;esrc=s&amp;source=images&amp;cd=&amp;cad=rja&amp;uact=8&amp;ved=0ahUKEwj6qK6h99_ZAhUk94MKHUpeAU8QjRwIBg&amp;url=https://www.amazon.com/Angelas-Ashes-Memoir-Frank-McCourt/dp/068484267X&amp;psig=AOvVaw08zQnbHLbkGjrpCbp_CjMd&amp;ust=1520708629578468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google.com/url?sa=i&amp;rct=j&amp;q=&amp;esrc=s&amp;source=images&amp;cd=&amp;cad=rja&amp;uact=8&amp;ved=0ahUKEwjc6e3g-N_ZAhWj64MKHZSfBuQQjRwIBg&amp;url=https://www.adlibris.com/se/bok/i-know-why-the-caged-bird-sings-9780375507892&amp;psig=AOvVaw30aaLIhkNvYro_Jo2tLb4l&amp;ust=1520709034697067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www.google.com/url?sa=i&amp;rct=j&amp;q=&amp;esrc=s&amp;source=images&amp;cd=&amp;cad=rja&amp;uact=8&amp;ved=0ahUKEwi6_Lqw-d_ZAhURmoMKHZ_PA58QjRwIBg&amp;url=https://www.treneesmith.com/use-your-personal-story-to-create-an-emotional-connection-with-your-ideal-client-2/&amp;psig=AOvVaw1DeuQK7hOVsyt6CPJcYOXl&amp;ust=1520709198037520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Mastering </a:t>
            </a:r>
            <a:br>
              <a:rPr lang="en-US" dirty="0" smtClean="0"/>
            </a:br>
            <a:r>
              <a:rPr lang="en-US" dirty="0" smtClean="0"/>
              <a:t>Creative Nonfiction </a:t>
            </a:r>
            <a:r>
              <a:rPr lang="en-US" sz="2800" i="1" dirty="0"/>
              <a:t>Writing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Hope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32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and Theme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Theme does not have to be simple</a:t>
            </a:r>
          </a:p>
          <a:p>
            <a:r>
              <a:rPr lang="en-US" dirty="0" smtClean="0"/>
              <a:t>Life is not always black and white</a:t>
            </a:r>
          </a:p>
          <a:p>
            <a:pPr lvl="1"/>
            <a:r>
              <a:rPr lang="en-US" dirty="0" smtClean="0"/>
              <a:t>Some of the best themes delve into the gray area of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19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and Theme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2909943"/>
          </a:xfrm>
        </p:spPr>
        <p:txBody>
          <a:bodyPr>
            <a:normAutofit/>
          </a:bodyPr>
          <a:lstStyle/>
          <a:p>
            <a:r>
              <a:rPr lang="en-US" dirty="0" smtClean="0"/>
              <a:t>Establishing a solid focus and theme first will to tell what details to include and what to omit</a:t>
            </a:r>
          </a:p>
          <a:p>
            <a:pPr lvl="1"/>
            <a:r>
              <a:rPr lang="en-US" dirty="0"/>
              <a:t>Pick a single topic</a:t>
            </a:r>
          </a:p>
          <a:p>
            <a:pPr lvl="1"/>
            <a:r>
              <a:rPr lang="en-US" dirty="0" smtClean="0"/>
              <a:t>Life is filled with details</a:t>
            </a:r>
          </a:p>
          <a:p>
            <a:pPr lvl="1"/>
            <a:r>
              <a:rPr lang="en-US" dirty="0" smtClean="0"/>
              <a:t>What to include is as important as what not to include</a:t>
            </a:r>
          </a:p>
        </p:txBody>
      </p:sp>
      <p:sp>
        <p:nvSpPr>
          <p:cNvPr id="2" name="Right Arrow 1"/>
          <p:cNvSpPr/>
          <p:nvPr/>
        </p:nvSpPr>
        <p:spPr>
          <a:xfrm rot="10800000">
            <a:off x="4418090" y="3276600"/>
            <a:ext cx="1447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3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and Theme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776343"/>
          </a:xfrm>
        </p:spPr>
        <p:txBody>
          <a:bodyPr/>
          <a:lstStyle/>
          <a:p>
            <a:r>
              <a:rPr lang="en-US" dirty="0" smtClean="0"/>
              <a:t>Example: Explaining the birds and the bees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624" y="2607469"/>
            <a:ext cx="5775325" cy="333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82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and Theme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3214743"/>
          </a:xfrm>
        </p:spPr>
        <p:txBody>
          <a:bodyPr>
            <a:normAutofit/>
          </a:bodyPr>
          <a:lstStyle/>
          <a:p>
            <a:r>
              <a:rPr lang="en-US" b="1" dirty="0" smtClean="0"/>
              <a:t>Step 1: Think about your audience</a:t>
            </a:r>
          </a:p>
          <a:p>
            <a:pPr lvl="1"/>
            <a:r>
              <a:rPr lang="en-US" dirty="0" smtClean="0"/>
              <a:t>What is important to them?</a:t>
            </a:r>
          </a:p>
          <a:p>
            <a:pPr lvl="1"/>
            <a:r>
              <a:rPr lang="en-US" dirty="0" smtClean="0"/>
              <a:t>What do you think they should understand?</a:t>
            </a:r>
          </a:p>
          <a:p>
            <a:pPr lvl="1"/>
            <a:r>
              <a:rPr lang="en-US" dirty="0" smtClean="0"/>
              <a:t>If a personal experience, what is the take away lesson you’ve learned that others could relate?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38400" y="1524000"/>
            <a:ext cx="4191000" cy="577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How to Select a Focus and Theme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11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and Theme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3214743"/>
          </a:xfrm>
        </p:spPr>
        <p:txBody>
          <a:bodyPr>
            <a:normAutofit/>
          </a:bodyPr>
          <a:lstStyle/>
          <a:p>
            <a:r>
              <a:rPr lang="en-US" b="1" dirty="0" smtClean="0"/>
              <a:t>Step 2: Match your characters’ goals</a:t>
            </a:r>
          </a:p>
          <a:p>
            <a:pPr lvl="1"/>
            <a:r>
              <a:rPr lang="en-US" dirty="0" smtClean="0"/>
              <a:t>What do the people in your story want the most?</a:t>
            </a:r>
          </a:p>
          <a:p>
            <a:pPr lvl="1"/>
            <a:r>
              <a:rPr lang="en-US" dirty="0" smtClean="0"/>
              <a:t>What are their desires?</a:t>
            </a:r>
          </a:p>
          <a:p>
            <a:pPr lvl="1"/>
            <a:r>
              <a:rPr lang="en-US" dirty="0" smtClean="0"/>
              <a:t>What conflict(s) is preventing the characters getting what they want?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38400" y="1524000"/>
            <a:ext cx="4191000" cy="577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How to Select a Focus and Theme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29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and Theme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3214743"/>
          </a:xfrm>
        </p:spPr>
        <p:txBody>
          <a:bodyPr>
            <a:normAutofit/>
          </a:bodyPr>
          <a:lstStyle/>
          <a:p>
            <a:r>
              <a:rPr lang="en-US" b="1" dirty="0" smtClean="0"/>
              <a:t>Step 3: Build a list</a:t>
            </a:r>
          </a:p>
          <a:p>
            <a:pPr lvl="1"/>
            <a:r>
              <a:rPr lang="en-US" dirty="0" smtClean="0"/>
              <a:t>Write down a list of possible themes.</a:t>
            </a:r>
          </a:p>
          <a:p>
            <a:pPr lvl="1"/>
            <a:r>
              <a:rPr lang="en-US" dirty="0" smtClean="0"/>
              <a:t>Select ONE</a:t>
            </a:r>
          </a:p>
          <a:p>
            <a:pPr lvl="2"/>
            <a:r>
              <a:rPr lang="en-US" dirty="0" smtClean="0"/>
              <a:t>Warning: The more you select, the more watered down the theme will be.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38400" y="1524000"/>
            <a:ext cx="4191000" cy="577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How to Select a Focus and Theme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17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and Theme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3214743"/>
          </a:xfrm>
        </p:spPr>
        <p:txBody>
          <a:bodyPr>
            <a:normAutofit/>
          </a:bodyPr>
          <a:lstStyle/>
          <a:p>
            <a:r>
              <a:rPr lang="en-US" b="1" dirty="0" smtClean="0"/>
              <a:t>Step 4: Write your manuscript with theme in mind.</a:t>
            </a:r>
          </a:p>
          <a:p>
            <a:pPr lvl="1"/>
            <a:r>
              <a:rPr lang="en-US" dirty="0" smtClean="0"/>
              <a:t>Don’t fret too much with the first draft, just keep the theme in mind as a target.</a:t>
            </a:r>
          </a:p>
          <a:p>
            <a:pPr lvl="1"/>
            <a:r>
              <a:rPr lang="en-US" dirty="0" smtClean="0"/>
              <a:t>Structure scenes and dialog around the theme.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38400" y="1524000"/>
            <a:ext cx="4191000" cy="577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How to Select a Focus and Theme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08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and Theme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3214743"/>
          </a:xfrm>
        </p:spPr>
        <p:txBody>
          <a:bodyPr>
            <a:normAutofit/>
          </a:bodyPr>
          <a:lstStyle/>
          <a:p>
            <a:r>
              <a:rPr lang="en-US" b="1" dirty="0" smtClean="0"/>
              <a:t>Step 5: Add theme elements during re-writes.</a:t>
            </a:r>
          </a:p>
          <a:p>
            <a:pPr lvl="1"/>
            <a:r>
              <a:rPr lang="en-US" dirty="0" smtClean="0"/>
              <a:t>Think: How can I imply/point to the theme in this scene?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38400" y="1524000"/>
            <a:ext cx="4191000" cy="577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How to Select a Focus and Theme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3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and Theme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1000" y="2101565"/>
            <a:ext cx="3468445" cy="323243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Event: 9/11 Tragedy</a:t>
            </a:r>
          </a:p>
          <a:p>
            <a:r>
              <a:rPr lang="en-US" dirty="0" smtClean="0"/>
              <a:t>List Themes</a:t>
            </a:r>
          </a:p>
          <a:p>
            <a:pPr lvl="1"/>
            <a:r>
              <a:rPr lang="en-US" dirty="0" smtClean="0"/>
              <a:t>What was important about this?</a:t>
            </a:r>
          </a:p>
          <a:p>
            <a:pPr lvl="1"/>
            <a:r>
              <a:rPr lang="en-US" dirty="0" smtClean="0"/>
              <a:t>What can an individual learn from this?</a:t>
            </a:r>
          </a:p>
          <a:p>
            <a:r>
              <a:rPr lang="en-US" dirty="0" smtClean="0"/>
              <a:t>Possible Focus</a:t>
            </a:r>
          </a:p>
          <a:p>
            <a:pPr lvl="1"/>
            <a:r>
              <a:rPr lang="en-US" dirty="0" smtClean="0"/>
              <a:t>Who should tell this story? (point of view)</a:t>
            </a:r>
          </a:p>
          <a:p>
            <a:pPr lvl="1"/>
            <a:r>
              <a:rPr lang="en-US" dirty="0" smtClean="0"/>
              <a:t>How does this affect your character(s)?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38400" y="1524000"/>
            <a:ext cx="4191000" cy="577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Activity: Selecting a </a:t>
            </a:r>
            <a:r>
              <a:rPr lang="en-US" dirty="0"/>
              <a:t>F</a:t>
            </a:r>
            <a:r>
              <a:rPr lang="en-US" dirty="0" smtClean="0"/>
              <a:t>ocus and Theme</a:t>
            </a:r>
            <a:endParaRPr lang="en-US" dirty="0"/>
          </a:p>
        </p:txBody>
      </p:sp>
      <p:pic>
        <p:nvPicPr>
          <p:cNvPr id="4098" name="Picture 2" descr="Image result for 9/1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301855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77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and Theme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1000" y="2101565"/>
            <a:ext cx="3468445" cy="323243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Event: Having a Baby</a:t>
            </a:r>
          </a:p>
          <a:p>
            <a:r>
              <a:rPr lang="en-US" dirty="0" smtClean="0"/>
              <a:t>List Themes</a:t>
            </a:r>
          </a:p>
          <a:p>
            <a:pPr lvl="1"/>
            <a:r>
              <a:rPr lang="en-US" dirty="0" smtClean="0"/>
              <a:t>What was important about this?</a:t>
            </a:r>
          </a:p>
          <a:p>
            <a:pPr lvl="1"/>
            <a:r>
              <a:rPr lang="en-US" dirty="0" smtClean="0"/>
              <a:t>What can an individual learn from this?</a:t>
            </a:r>
          </a:p>
          <a:p>
            <a:r>
              <a:rPr lang="en-US" dirty="0" smtClean="0"/>
              <a:t>Possible Focus</a:t>
            </a:r>
          </a:p>
          <a:p>
            <a:pPr lvl="1"/>
            <a:r>
              <a:rPr lang="en-US" dirty="0" smtClean="0"/>
              <a:t>Who should tell this story? (point of view)</a:t>
            </a:r>
          </a:p>
          <a:p>
            <a:pPr lvl="1"/>
            <a:r>
              <a:rPr lang="en-US" dirty="0" smtClean="0"/>
              <a:t>How does this affect your character(s)?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38400" y="1524000"/>
            <a:ext cx="4191000" cy="577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Activity: Selecting a </a:t>
            </a:r>
            <a:r>
              <a:rPr lang="en-US" dirty="0"/>
              <a:t>F</a:t>
            </a:r>
            <a:r>
              <a:rPr lang="en-US" dirty="0" smtClean="0"/>
              <a:t>ocus and Theme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34424"/>
            <a:ext cx="298516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96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Creative Nonfiction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5438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Creative Nonfiction Definition</a:t>
            </a:r>
          </a:p>
          <a:p>
            <a:r>
              <a:rPr lang="en-US" dirty="0" smtClean="0"/>
              <a:t>Focus and Theme</a:t>
            </a:r>
          </a:p>
          <a:p>
            <a:r>
              <a:rPr lang="en-US" dirty="0" smtClean="0"/>
              <a:t>Characters and Descriptions</a:t>
            </a:r>
          </a:p>
          <a:p>
            <a:r>
              <a:rPr lang="en-US" b="1" i="1" dirty="0" smtClean="0"/>
              <a:t>10 minute Break</a:t>
            </a:r>
          </a:p>
          <a:p>
            <a:r>
              <a:rPr lang="en-US" dirty="0" smtClean="0"/>
              <a:t>Story Structure</a:t>
            </a:r>
          </a:p>
          <a:p>
            <a:r>
              <a:rPr lang="en-US" dirty="0" smtClean="0"/>
              <a:t>Tell </a:t>
            </a:r>
            <a:r>
              <a:rPr lang="en-US" dirty="0"/>
              <a:t>the Truth</a:t>
            </a:r>
          </a:p>
          <a:p>
            <a:r>
              <a:rPr lang="en-US" dirty="0" smtClean="0"/>
              <a:t>Digging into Emotions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1672221"/>
            <a:ext cx="6553200" cy="4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54864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Presentation is available: </a:t>
            </a:r>
            <a:r>
              <a:rPr lang="en-US" dirty="0" smtClean="0">
                <a:hlinkClick r:id="rId2"/>
              </a:rPr>
              <a:t>www.johnhopewriting.com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29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and Theme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theme is selected, keep it in mind as you develop each scene</a:t>
            </a:r>
          </a:p>
          <a:p>
            <a:r>
              <a:rPr lang="en-US" dirty="0" smtClean="0"/>
              <a:t>Often helps to revisit the theme AFTER manuscript is complete</a:t>
            </a:r>
          </a:p>
          <a:p>
            <a:pPr lvl="1"/>
            <a:r>
              <a:rPr lang="en-US" dirty="0" smtClean="0"/>
              <a:t>Layer theme clues</a:t>
            </a:r>
          </a:p>
          <a:p>
            <a:pPr lvl="1"/>
            <a:r>
              <a:rPr lang="en-US" dirty="0" smtClean="0"/>
              <a:t>Setting, dialog, mood,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87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and Theme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2119257"/>
            <a:ext cx="3794760" cy="2452743"/>
          </a:xfrm>
        </p:spPr>
        <p:txBody>
          <a:bodyPr>
            <a:normAutofit/>
          </a:bodyPr>
          <a:lstStyle/>
          <a:p>
            <a:r>
              <a:rPr lang="en-US" dirty="0" smtClean="0"/>
              <a:t>Activity: 3 Little Pigs</a:t>
            </a:r>
          </a:p>
          <a:p>
            <a:pPr lvl="1"/>
            <a:r>
              <a:rPr lang="en-US" dirty="0" smtClean="0"/>
              <a:t>What theme/themes are in this story?</a:t>
            </a:r>
            <a:endParaRPr lang="en-US" dirty="0"/>
          </a:p>
        </p:txBody>
      </p:sp>
      <p:pic>
        <p:nvPicPr>
          <p:cNvPr id="8194" name="Picture 2" descr="Image result for 3 little pig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90800"/>
            <a:ext cx="234315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3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and Theme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2119257"/>
            <a:ext cx="3794760" cy="245274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Activity: 3 Little Pigs</a:t>
            </a:r>
          </a:p>
          <a:p>
            <a:pPr lvl="1"/>
            <a:r>
              <a:rPr lang="en-US" dirty="0" smtClean="0"/>
              <a:t>What theme/themes are in this story?</a:t>
            </a:r>
            <a:endParaRPr lang="en-US" dirty="0"/>
          </a:p>
          <a:p>
            <a:r>
              <a:rPr lang="en-US" dirty="0" smtClean="0"/>
              <a:t>Taking your time</a:t>
            </a:r>
          </a:p>
          <a:p>
            <a:r>
              <a:rPr lang="en-US" dirty="0" smtClean="0"/>
              <a:t>Working hard</a:t>
            </a:r>
          </a:p>
          <a:p>
            <a:r>
              <a:rPr lang="en-US" dirty="0" smtClean="0"/>
              <a:t>Overestimating yourself</a:t>
            </a:r>
            <a:endParaRPr lang="en-US" dirty="0"/>
          </a:p>
        </p:txBody>
      </p:sp>
      <p:pic>
        <p:nvPicPr>
          <p:cNvPr id="8194" name="Picture 2" descr="Image result for 3 little pig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90800"/>
            <a:ext cx="234315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733800" y="5217814"/>
            <a:ext cx="4419600" cy="7691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“Little pig. Little pig. Let me come in.”</a:t>
            </a:r>
          </a:p>
          <a:p>
            <a:pPr marL="0" indent="0">
              <a:buNone/>
            </a:pPr>
            <a:r>
              <a:rPr lang="en-US" dirty="0" smtClean="0"/>
              <a:t>“Not by the hair of my </a:t>
            </a:r>
            <a:r>
              <a:rPr lang="en-US" dirty="0" err="1" smtClean="0"/>
              <a:t>chinny</a:t>
            </a:r>
            <a:r>
              <a:rPr lang="en-US" dirty="0" smtClean="0"/>
              <a:t> chin, chin.”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60010" y="4495800"/>
            <a:ext cx="4419600" cy="5884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Straw house, Stick house, Brick house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61450" y="5088047"/>
            <a:ext cx="2445190" cy="7031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Pigs vs Wolf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7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and Theme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614159" cy="2452743"/>
          </a:xfrm>
        </p:spPr>
        <p:txBody>
          <a:bodyPr/>
          <a:lstStyle/>
          <a:p>
            <a:r>
              <a:rPr lang="en-US" dirty="0" smtClean="0"/>
              <a:t>Activity: 3 Little Pigs</a:t>
            </a:r>
          </a:p>
          <a:p>
            <a:pPr lvl="1"/>
            <a:r>
              <a:rPr lang="en-US" dirty="0" smtClean="0"/>
              <a:t>What if… the wolf and pigs were friends in the end?</a:t>
            </a:r>
          </a:p>
          <a:p>
            <a:pPr lvl="1"/>
            <a:r>
              <a:rPr lang="en-US" dirty="0" smtClean="0"/>
              <a:t>Possible new theme: Unlikely friends come with understanding</a:t>
            </a:r>
          </a:p>
          <a:p>
            <a:pPr lvl="1"/>
            <a:r>
              <a:rPr lang="en-US" dirty="0" smtClean="0"/>
              <a:t>Changes in plot can change your theme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77873"/>
            <a:ext cx="3733800" cy="170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86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and Theme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common method of telling a Creative Nonfiction piece is to center the story on an object</a:t>
            </a:r>
          </a:p>
          <a:p>
            <a:pPr lvl="1"/>
            <a:r>
              <a:rPr lang="en-US" dirty="0" smtClean="0"/>
              <a:t>Select something of significance</a:t>
            </a:r>
          </a:p>
          <a:p>
            <a:pPr lvl="1"/>
            <a:r>
              <a:rPr lang="en-US" dirty="0" smtClean="0"/>
              <a:t>Follow the history of that object as you weave through lives of your characters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151088">
            <a:off x="619561" y="916151"/>
            <a:ext cx="2362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 smtClean="0"/>
              <a:t>Writing Tip</a:t>
            </a:r>
            <a:endParaRPr lang="en-US" sz="3000" i="1" dirty="0"/>
          </a:p>
        </p:txBody>
      </p:sp>
      <p:pic>
        <p:nvPicPr>
          <p:cNvPr id="1026" name="Picture 2" descr="Redvioli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95800"/>
            <a:ext cx="1118457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33800" y="4662755"/>
            <a:ext cx="4257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The Red Violin</a:t>
            </a:r>
          </a:p>
          <a:p>
            <a:pPr algn="ctr"/>
            <a:r>
              <a:rPr lang="en-US" sz="2000" dirty="0" smtClean="0"/>
              <a:t>Based </a:t>
            </a:r>
            <a:r>
              <a:rPr lang="en-US" sz="2000" dirty="0"/>
              <a:t>on </a:t>
            </a:r>
            <a:r>
              <a:rPr lang="en-US" sz="2000" dirty="0" smtClean="0"/>
              <a:t>a </a:t>
            </a:r>
            <a:r>
              <a:rPr lang="en-US" sz="2000" dirty="0"/>
              <a:t>historic 1720 Stradivarius violin nicknamed </a:t>
            </a:r>
            <a:endParaRPr lang="en-US" sz="2000" dirty="0" smtClean="0"/>
          </a:p>
          <a:p>
            <a:pPr algn="ctr"/>
            <a:r>
              <a:rPr lang="en-US" sz="2000" dirty="0" smtClean="0"/>
              <a:t>the “Red Mendelssohn.”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05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and Theme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928743"/>
          </a:xfrm>
        </p:spPr>
        <p:txBody>
          <a:bodyPr/>
          <a:lstStyle/>
          <a:p>
            <a:r>
              <a:rPr lang="en-US" dirty="0" smtClean="0"/>
              <a:t>The Hammer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011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Characters and Description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3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Characters and Description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1081143"/>
          </a:xfrm>
        </p:spPr>
        <p:txBody>
          <a:bodyPr>
            <a:normAutofit/>
          </a:bodyPr>
          <a:lstStyle/>
          <a:p>
            <a:r>
              <a:rPr lang="en-US" dirty="0" smtClean="0"/>
              <a:t>Creative Nonfiction – story of real people</a:t>
            </a:r>
          </a:p>
          <a:p>
            <a:r>
              <a:rPr lang="en-US" dirty="0" smtClean="0"/>
              <a:t>As a writer – view people as characters</a:t>
            </a:r>
          </a:p>
          <a:p>
            <a:endParaRPr lang="en-US" dirty="0"/>
          </a:p>
        </p:txBody>
      </p:sp>
      <p:pic>
        <p:nvPicPr>
          <p:cNvPr id="11268" name="Picture 4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52800"/>
            <a:ext cx="33147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football play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00"/>
            <a:ext cx="33147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11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Characters and Description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1538343"/>
          </a:xfrm>
        </p:spPr>
        <p:txBody>
          <a:bodyPr>
            <a:normAutofit/>
          </a:bodyPr>
          <a:lstStyle/>
          <a:p>
            <a:r>
              <a:rPr lang="en-US" dirty="0" smtClean="0"/>
              <a:t>Characters are the soul of Creative Nonfiction</a:t>
            </a:r>
          </a:p>
          <a:p>
            <a:pPr lvl="1"/>
            <a:r>
              <a:rPr lang="en-US" dirty="0" smtClean="0"/>
              <a:t>The richer the character, the better the story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24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Characters and Description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169074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#1 Rule of all characters: All characters need to want something that they can’t obtain</a:t>
            </a:r>
            <a:endParaRPr lang="en-US" dirty="0"/>
          </a:p>
          <a:p>
            <a:r>
              <a:rPr lang="en-US" dirty="0" smtClean="0"/>
              <a:t>If a character doesn’t want something, he/she should not be in your story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38308"/>
            <a:ext cx="3600450" cy="232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14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Creative Nonfiction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7543800" cy="3733800"/>
          </a:xfrm>
        </p:spPr>
        <p:txBody>
          <a:bodyPr>
            <a:normAutofit/>
          </a:bodyPr>
          <a:lstStyle/>
          <a:p>
            <a:r>
              <a:rPr lang="en-US" dirty="0"/>
              <a:t>Master tools and techniques for approaching creative nonfiction and writing </a:t>
            </a:r>
            <a:r>
              <a:rPr lang="en-US" dirty="0" smtClean="0"/>
              <a:t>effectively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1672221"/>
            <a:ext cx="6553200" cy="4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61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Characters and Description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38243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Mention specific physical characteristics</a:t>
            </a:r>
          </a:p>
          <a:p>
            <a:pPr lvl="1"/>
            <a:r>
              <a:rPr lang="en-US" dirty="0" smtClean="0"/>
              <a:t>40 years old, woman, five foot ten, dirty blonde, rough skin</a:t>
            </a:r>
          </a:p>
          <a:p>
            <a:pPr lvl="1"/>
            <a:r>
              <a:rPr lang="en-US" dirty="0" smtClean="0"/>
              <a:t>Sights, smells, touch</a:t>
            </a:r>
          </a:p>
          <a:p>
            <a:pPr lvl="1"/>
            <a:r>
              <a:rPr lang="en-US" dirty="0" smtClean="0"/>
              <a:t>How does he/she move, talk</a:t>
            </a:r>
          </a:p>
          <a:p>
            <a:pPr lvl="1"/>
            <a:r>
              <a:rPr lang="en-US" dirty="0" smtClean="0"/>
              <a:t>Make use of analogies</a:t>
            </a:r>
          </a:p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Pepper background information as the story develops</a:t>
            </a:r>
          </a:p>
          <a:p>
            <a:pPr lvl="1"/>
            <a:r>
              <a:rPr lang="en-US" dirty="0" smtClean="0"/>
              <a:t>Avoid info dumps</a:t>
            </a:r>
          </a:p>
          <a:p>
            <a:pPr lvl="1"/>
            <a:r>
              <a:rPr lang="en-US" dirty="0" smtClean="0"/>
              <a:t>Include just enough to get to the next sentence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524000" y="1600200"/>
            <a:ext cx="6196405" cy="4715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 smtClean="0"/>
              <a:t>Introducing characters</a:t>
            </a:r>
          </a:p>
        </p:txBody>
      </p:sp>
    </p:spTree>
    <p:extLst>
      <p:ext uri="{BB962C8B-B14F-4D97-AF65-F5344CB8AC3E}">
        <p14:creationId xmlns:p14="http://schemas.microsoft.com/office/powerpoint/2010/main" val="151044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Characters and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Uncle Charlie Story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806" y="2819400"/>
            <a:ext cx="4560887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72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Characters and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700143"/>
          </a:xfrm>
        </p:spPr>
        <p:txBody>
          <a:bodyPr/>
          <a:lstStyle/>
          <a:p>
            <a:r>
              <a:rPr lang="en-US" dirty="0" smtClean="0"/>
              <a:t>Activity: Describe a pet as your best friend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84352"/>
            <a:ext cx="48577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172200" y="2590800"/>
            <a:ext cx="1929205" cy="336062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did he look like?</a:t>
            </a:r>
          </a:p>
          <a:p>
            <a:r>
              <a:rPr lang="en-US" dirty="0" smtClean="0"/>
              <a:t>How did he act when he saw you?</a:t>
            </a:r>
          </a:p>
          <a:p>
            <a:r>
              <a:rPr lang="en-US" dirty="0" smtClean="0"/>
              <a:t>What did he smell like?</a:t>
            </a:r>
          </a:p>
          <a:p>
            <a:r>
              <a:rPr lang="en-US" dirty="0" smtClean="0"/>
              <a:t>What did he eat?</a:t>
            </a:r>
          </a:p>
          <a:p>
            <a:r>
              <a:rPr lang="en-US" dirty="0" smtClean="0"/>
              <a:t>Funny moments?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Characters and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237654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Show how the character is now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Show character enduring / trying to resolve conflict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Show how the character is different afterwards</a:t>
            </a:r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1524000" y="1600200"/>
            <a:ext cx="6196405" cy="4715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 smtClean="0"/>
              <a:t>Character arc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492313" y="4648200"/>
            <a:ext cx="6196405" cy="4715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Can be done for ALL main characters</a:t>
            </a:r>
          </a:p>
        </p:txBody>
      </p:sp>
    </p:spTree>
    <p:extLst>
      <p:ext uri="{BB962C8B-B14F-4D97-AF65-F5344CB8AC3E}">
        <p14:creationId xmlns:p14="http://schemas.microsoft.com/office/powerpoint/2010/main" val="58857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Minute Break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57600"/>
            <a:ext cx="2933700" cy="218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60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Structure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0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Structure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3040" y="2133600"/>
            <a:ext cx="2880360" cy="3214743"/>
          </a:xfrm>
        </p:spPr>
        <p:txBody>
          <a:bodyPr/>
          <a:lstStyle/>
          <a:p>
            <a:r>
              <a:rPr lang="en-US" dirty="0" smtClean="0"/>
              <a:t>All stories follow some sort of trajectory</a:t>
            </a:r>
          </a:p>
          <a:p>
            <a:pPr lvl="1"/>
            <a:r>
              <a:rPr lang="en-US" dirty="0" smtClean="0"/>
              <a:t>Introduction of characters</a:t>
            </a:r>
          </a:p>
          <a:p>
            <a:pPr lvl="1"/>
            <a:r>
              <a:rPr lang="en-US" dirty="0" smtClean="0"/>
              <a:t>Rise and Fall of action / conflict</a:t>
            </a:r>
          </a:p>
          <a:p>
            <a:pPr lvl="1"/>
            <a:r>
              <a:rPr lang="en-US" dirty="0" smtClean="0"/>
              <a:t>Resolution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152650"/>
            <a:ext cx="38481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4343400" y="4727486"/>
            <a:ext cx="4038600" cy="1607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Creative nonfiction typically has a lesson / moral / take away by the end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705600" y="42672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38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Structure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3040" y="2438400"/>
            <a:ext cx="608076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The keys to story structure</a:t>
            </a:r>
          </a:p>
          <a:p>
            <a:pPr lvl="1"/>
            <a:r>
              <a:rPr lang="en-US" dirty="0" smtClean="0"/>
              <a:t>Introduce the MAIN conflict as soon as possible</a:t>
            </a:r>
          </a:p>
          <a:p>
            <a:pPr lvl="1"/>
            <a:r>
              <a:rPr lang="en-US" dirty="0" smtClean="0"/>
              <a:t>Every scene should progress the plot and reveal character</a:t>
            </a:r>
          </a:p>
          <a:p>
            <a:pPr lvl="2"/>
            <a:r>
              <a:rPr lang="en-US" dirty="0"/>
              <a:t>Fill in backstory as the story </a:t>
            </a:r>
            <a:r>
              <a:rPr lang="en-US" dirty="0" smtClean="0"/>
              <a:t>progresses</a:t>
            </a:r>
          </a:p>
          <a:p>
            <a:pPr lvl="1"/>
            <a:r>
              <a:rPr lang="en-US" dirty="0" smtClean="0"/>
              <a:t>Resolve the MAIN conflict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05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Structure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3040" y="2438400"/>
            <a:ext cx="6080760" cy="3505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Example (a joke): </a:t>
            </a:r>
          </a:p>
          <a:p>
            <a:pPr marL="0" indent="0">
              <a:buNone/>
            </a:pPr>
            <a:r>
              <a:rPr lang="en-US" dirty="0" smtClean="0"/>
              <a:t>Uber </a:t>
            </a:r>
            <a:r>
              <a:rPr lang="en-US" dirty="0"/>
              <a:t>passenger tapped the driver on the shoulder to ask him a </a:t>
            </a:r>
            <a:r>
              <a:rPr lang="en-US" dirty="0" smtClean="0"/>
              <a:t>question. 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driver </a:t>
            </a:r>
            <a:r>
              <a:rPr lang="en-US" dirty="0" smtClean="0"/>
              <a:t>screamed, lost </a:t>
            </a:r>
            <a:r>
              <a:rPr lang="en-US" dirty="0"/>
              <a:t>control of the car, </a:t>
            </a:r>
            <a:r>
              <a:rPr lang="en-US" dirty="0" smtClean="0"/>
              <a:t>and nearly </a:t>
            </a:r>
            <a:r>
              <a:rPr lang="en-US" dirty="0"/>
              <a:t>hit a </a:t>
            </a:r>
            <a:r>
              <a:rPr lang="en-US" dirty="0" smtClean="0"/>
              <a:t>bus. 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passenger </a:t>
            </a:r>
            <a:r>
              <a:rPr lang="en-US" dirty="0" smtClean="0"/>
              <a:t>smiled sheepishly. “I </a:t>
            </a:r>
            <a:r>
              <a:rPr lang="en-US" dirty="0"/>
              <a:t>didn't realize </a:t>
            </a:r>
            <a:r>
              <a:rPr lang="en-US" dirty="0" smtClean="0"/>
              <a:t>a </a:t>
            </a:r>
            <a:r>
              <a:rPr lang="en-US" dirty="0"/>
              <a:t>little tap would scare you so much</a:t>
            </a:r>
            <a:r>
              <a:rPr lang="en-US" dirty="0" smtClean="0"/>
              <a:t>.” 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driver </a:t>
            </a:r>
            <a:r>
              <a:rPr lang="en-US" dirty="0" smtClean="0"/>
              <a:t>caught his breath. “Not your fault</a:t>
            </a:r>
            <a:r>
              <a:rPr lang="en-US" dirty="0"/>
              <a:t>. </a:t>
            </a:r>
            <a:r>
              <a:rPr lang="en-US" dirty="0" smtClean="0"/>
              <a:t>For weeks, I’d been driving a hearse.”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55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Structure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3040" y="2667000"/>
            <a:ext cx="288036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Character 1</a:t>
            </a:r>
          </a:p>
          <a:p>
            <a:endParaRPr lang="en-US" dirty="0"/>
          </a:p>
          <a:p>
            <a:r>
              <a:rPr lang="en-US" dirty="0" smtClean="0"/>
              <a:t>Character 2</a:t>
            </a:r>
            <a:endParaRPr lang="en-US" dirty="0"/>
          </a:p>
          <a:p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352800" y="2971800"/>
            <a:ext cx="3733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429000" y="3124200"/>
            <a:ext cx="3657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410200" y="3200400"/>
            <a:ext cx="4572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4114800" y="4038600"/>
            <a:ext cx="2880360" cy="1447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Where they meet is at the center of our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0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Nonfiction Definition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2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547743"/>
          </a:xfrm>
        </p:spPr>
        <p:txBody>
          <a:bodyPr/>
          <a:lstStyle/>
          <a:p>
            <a:r>
              <a:rPr lang="en-US" dirty="0" smtClean="0"/>
              <a:t>Story Boarding – Decide how to tell the story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971800"/>
            <a:ext cx="1905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Dave meets Alice in 3</a:t>
            </a:r>
            <a:r>
              <a:rPr lang="en-US" baseline="30000" dirty="0" smtClean="0">
                <a:solidFill>
                  <a:schemeClr val="bg1"/>
                </a:solidFill>
              </a:rPr>
              <a:t>rd</a:t>
            </a:r>
            <a:r>
              <a:rPr lang="en-US" dirty="0" smtClean="0">
                <a:solidFill>
                  <a:schemeClr val="bg1"/>
                </a:solidFill>
              </a:rPr>
              <a:t> Grade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2715047"/>
            <a:ext cx="1905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Dave asks Alice to a 6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Grade Dance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3886200"/>
            <a:ext cx="1905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Alice goes out with Dave’s best friend, Tom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4238541"/>
            <a:ext cx="1905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Tom and Dave fight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5334000"/>
            <a:ext cx="1905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Alice and Dave kiss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5105399"/>
            <a:ext cx="1905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Dave, Tom, and Alice are friends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352800" y="3294965"/>
            <a:ext cx="685800" cy="1340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943600" y="3312385"/>
            <a:ext cx="609600" cy="5738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1"/>
            <a:endCxn id="7" idx="3"/>
          </p:cNvCxnSpPr>
          <p:nvPr/>
        </p:nvCxnSpPr>
        <p:spPr>
          <a:xfrm flipH="1">
            <a:off x="5257800" y="4347865"/>
            <a:ext cx="685800" cy="2138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572000" y="4884872"/>
            <a:ext cx="914400" cy="5436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1"/>
            <a:endCxn id="9" idx="3"/>
          </p:cNvCxnSpPr>
          <p:nvPr/>
        </p:nvCxnSpPr>
        <p:spPr>
          <a:xfrm flipH="1" flipV="1">
            <a:off x="3200400" y="5428565"/>
            <a:ext cx="2286000" cy="228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61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Structure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3040" y="2438400"/>
            <a:ext cx="6080760" cy="3505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Start with a Hook</a:t>
            </a:r>
            <a:endParaRPr lang="en-US" dirty="0"/>
          </a:p>
          <a:p>
            <a:pPr lvl="1"/>
            <a:r>
              <a:rPr lang="en-US" dirty="0" smtClean="0"/>
              <a:t>First sentences are often the hardest</a:t>
            </a:r>
          </a:p>
          <a:p>
            <a:pPr lvl="1"/>
            <a:r>
              <a:rPr lang="en-US" dirty="0" smtClean="0"/>
              <a:t>Jump into the story, make the reader want to continue</a:t>
            </a:r>
          </a:p>
          <a:p>
            <a:endParaRPr lang="en-US" dirty="0"/>
          </a:p>
          <a:p>
            <a:r>
              <a:rPr lang="en-US" dirty="0"/>
              <a:t>All this happened, more or less. —Kurt Vonnegut, Slaughterhouse-Five (1969</a:t>
            </a:r>
            <a:r>
              <a:rPr lang="en-US" dirty="0" smtClean="0"/>
              <a:t>)</a:t>
            </a:r>
          </a:p>
          <a:p>
            <a:r>
              <a:rPr lang="en-US" dirty="0"/>
              <a:t>It was a pleasure to burn. —Ray Bradbury, Fahrenheit 451 (1953</a:t>
            </a:r>
            <a:r>
              <a:rPr lang="en-US" dirty="0" smtClean="0"/>
              <a:t>)</a:t>
            </a:r>
          </a:p>
          <a:p>
            <a:r>
              <a:rPr lang="en-US" dirty="0"/>
              <a:t>Once upon a time, there was a woman who discovered she had turned into the wrong person. —Anne Tyler, Back When We Were Grownups (2001)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946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Structure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3040" y="2438400"/>
            <a:ext cx="608076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Pacing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508" y="2895600"/>
            <a:ext cx="4776141" cy="299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91508" y="315686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 Intensity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14754" y="3980764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Tense Moments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99619" y="5163235"/>
            <a:ext cx="166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Reflection / Description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353524" y="5486400"/>
            <a:ext cx="838200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420478" y="4322294"/>
            <a:ext cx="838200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47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Structure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3040" y="2438400"/>
            <a:ext cx="6080760" cy="3505200"/>
          </a:xfrm>
        </p:spPr>
        <p:txBody>
          <a:bodyPr>
            <a:normAutofit/>
          </a:bodyPr>
          <a:lstStyle/>
          <a:p>
            <a:r>
              <a:rPr lang="en-US" dirty="0"/>
              <a:t>Factors that affect pacing</a:t>
            </a:r>
          </a:p>
          <a:p>
            <a:pPr lvl="1"/>
            <a:r>
              <a:rPr lang="en-US" dirty="0"/>
              <a:t>Amount of elaborate descriptive language verses quick, blunt words</a:t>
            </a:r>
          </a:p>
          <a:p>
            <a:pPr lvl="1"/>
            <a:r>
              <a:rPr lang="en-US" dirty="0"/>
              <a:t>Number of words used</a:t>
            </a:r>
          </a:p>
          <a:p>
            <a:pPr lvl="1"/>
            <a:r>
              <a:rPr lang="en-US" dirty="0"/>
              <a:t>Criticality of the conflict</a:t>
            </a:r>
          </a:p>
          <a:p>
            <a:pPr lvl="1"/>
            <a:r>
              <a:rPr lang="en-US" dirty="0"/>
              <a:t>The amount of time that </a:t>
            </a:r>
            <a:r>
              <a:rPr lang="en-US" dirty="0" smtClean="0"/>
              <a:t>passes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Structure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3040" y="2438400"/>
            <a:ext cx="608076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The Cat in the Hat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352800" y="2971800"/>
            <a:ext cx="4861560" cy="3124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Kids are bored</a:t>
            </a:r>
          </a:p>
          <a:p>
            <a:r>
              <a:rPr lang="en-US" dirty="0" smtClean="0"/>
              <a:t>Cat does some juggling, frightens the fish</a:t>
            </a:r>
          </a:p>
          <a:p>
            <a:r>
              <a:rPr lang="en-US" dirty="0" smtClean="0"/>
              <a:t>Brings Thing 1 and 2, both destroy the house</a:t>
            </a:r>
          </a:p>
          <a:p>
            <a:r>
              <a:rPr lang="en-US" dirty="0" smtClean="0"/>
              <a:t>Mom approaches</a:t>
            </a:r>
          </a:p>
          <a:p>
            <a:r>
              <a:rPr lang="en-US" dirty="0" smtClean="0"/>
              <a:t>Cat leaves with Thing 1 and 2</a:t>
            </a:r>
          </a:p>
          <a:p>
            <a:r>
              <a:rPr lang="en-US" dirty="0" smtClean="0"/>
              <a:t>Cat returns with a machine that cleans up at the last moment</a:t>
            </a:r>
          </a:p>
          <a:p>
            <a:r>
              <a:rPr lang="en-US" dirty="0" smtClean="0"/>
              <a:t>Mom arrives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0"/>
            <a:ext cx="19329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26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623943"/>
          </a:xfrm>
        </p:spPr>
        <p:txBody>
          <a:bodyPr/>
          <a:lstStyle/>
          <a:p>
            <a:r>
              <a:rPr lang="en-US" dirty="0" smtClean="0"/>
              <a:t>Example: Come a Little Bit Closer</a:t>
            </a:r>
            <a:endParaRPr lang="en-US" dirty="0"/>
          </a:p>
        </p:txBody>
      </p:sp>
      <p:pic>
        <p:nvPicPr>
          <p:cNvPr id="13314" name="Picture 2" descr="Image result for come a little bit clos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90800"/>
            <a:ext cx="3467100" cy="347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867400" y="2895600"/>
            <a:ext cx="2401645" cy="161454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Songwriters: Tommy Boyce / Wes Farrell / Bobby Hart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Come a Little Bit Closer lyrics © Morris Music, </a:t>
            </a:r>
            <a:r>
              <a:rPr lang="en-US" dirty="0" err="1"/>
              <a:t>Inc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981200"/>
            <a:ext cx="6196405" cy="4114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In a little </a:t>
            </a:r>
            <a:r>
              <a:rPr lang="en-US" dirty="0" smtClean="0"/>
              <a:t>café just </a:t>
            </a:r>
            <a:r>
              <a:rPr lang="en-US" dirty="0"/>
              <a:t>the other side of the border</a:t>
            </a:r>
          </a:p>
          <a:p>
            <a:pPr marL="0" indent="0">
              <a:buNone/>
            </a:pPr>
            <a:r>
              <a:rPr lang="en-US" dirty="0"/>
              <a:t>She was just sitting there </a:t>
            </a:r>
            <a:r>
              <a:rPr lang="en-US" dirty="0" err="1"/>
              <a:t>givin</a:t>
            </a:r>
            <a:r>
              <a:rPr lang="en-US" dirty="0"/>
              <a:t>' me </a:t>
            </a:r>
            <a:r>
              <a:rPr lang="en-US" dirty="0" smtClean="0"/>
              <a:t>looks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that </a:t>
            </a:r>
            <a:r>
              <a:rPr lang="en-US" dirty="0"/>
              <a:t>made my mouth water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 I started walking her way</a:t>
            </a:r>
          </a:p>
          <a:p>
            <a:pPr marL="0" indent="0">
              <a:buNone/>
            </a:pPr>
            <a:r>
              <a:rPr lang="en-US" dirty="0"/>
              <a:t>She belonged to bad man Jose</a:t>
            </a:r>
          </a:p>
          <a:p>
            <a:pPr marL="0" indent="0">
              <a:buNone/>
            </a:pPr>
            <a:r>
              <a:rPr lang="en-US" dirty="0"/>
              <a:t>And I knew, yes I knew I should leave</a:t>
            </a:r>
          </a:p>
          <a:p>
            <a:pPr marL="0" indent="0">
              <a:buNone/>
            </a:pPr>
            <a:r>
              <a:rPr lang="en-US" dirty="0"/>
              <a:t>When I heard her say, yeah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"Come a little bit closer</a:t>
            </a:r>
          </a:p>
          <a:p>
            <a:pPr marL="0" indent="0">
              <a:buNone/>
            </a:pPr>
            <a:r>
              <a:rPr lang="en-US" dirty="0"/>
              <a:t>You're my kind of man</a:t>
            </a:r>
          </a:p>
          <a:p>
            <a:pPr marL="0" indent="0">
              <a:buNone/>
            </a:pPr>
            <a:r>
              <a:rPr lang="en-US" dirty="0"/>
              <a:t>So big and so strong</a:t>
            </a:r>
          </a:p>
          <a:p>
            <a:pPr marL="0" indent="0">
              <a:buNone/>
            </a:pPr>
            <a:r>
              <a:rPr lang="en-US" dirty="0"/>
              <a:t>Come a little bit closer</a:t>
            </a:r>
          </a:p>
          <a:p>
            <a:pPr marL="0" indent="0">
              <a:buNone/>
            </a:pPr>
            <a:r>
              <a:rPr lang="en-US" dirty="0"/>
              <a:t>I'm all alone and the night is so long"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0" y="1676400"/>
            <a:ext cx="5562600" cy="304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Brush Script MT" pitchFamily="66" charset="0"/>
              <a:buNone/>
            </a:pPr>
            <a:r>
              <a:rPr lang="en-US" dirty="0" smtClean="0"/>
              <a:t>Come a Little Bit Closer, part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5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981200"/>
            <a:ext cx="6196405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So we started to </a:t>
            </a:r>
            <a:r>
              <a:rPr lang="en-US" dirty="0" smtClean="0"/>
              <a:t>dance. In </a:t>
            </a:r>
            <a:r>
              <a:rPr lang="en-US" dirty="0"/>
              <a:t>my arms, she felt so </a:t>
            </a:r>
            <a:r>
              <a:rPr lang="en-US" dirty="0" smtClean="0"/>
              <a:t>inviting.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And I just couldn't </a:t>
            </a:r>
            <a:r>
              <a:rPr lang="en-US" dirty="0" smtClean="0"/>
              <a:t>resist, just </a:t>
            </a:r>
            <a:r>
              <a:rPr lang="en-US" dirty="0"/>
              <a:t>one little kiss, so </a:t>
            </a:r>
            <a:r>
              <a:rPr lang="en-US" dirty="0" smtClean="0"/>
              <a:t>exciting.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Then I heard the guitar player say</a:t>
            </a:r>
          </a:p>
          <a:p>
            <a:pPr marL="0" indent="0">
              <a:buNone/>
            </a:pPr>
            <a:r>
              <a:rPr lang="en-US" dirty="0"/>
              <a:t>"</a:t>
            </a:r>
            <a:r>
              <a:rPr lang="en-US" dirty="0" err="1"/>
              <a:t>Vamos</a:t>
            </a:r>
            <a:r>
              <a:rPr lang="en-US" dirty="0"/>
              <a:t>, Jose's on his way"</a:t>
            </a:r>
          </a:p>
          <a:p>
            <a:pPr marL="0" indent="0">
              <a:buNone/>
            </a:pPr>
            <a:r>
              <a:rPr lang="en-US" dirty="0"/>
              <a:t>Then I knew, yes I knew I should run</a:t>
            </a:r>
          </a:p>
          <a:p>
            <a:pPr marL="0" indent="0">
              <a:buNone/>
            </a:pPr>
            <a:r>
              <a:rPr lang="en-US" dirty="0"/>
              <a:t>But then I heard her say, </a:t>
            </a:r>
            <a:r>
              <a:rPr lang="en-US" dirty="0" smtClean="0"/>
              <a:t>yeah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"Come a little bit closer</a:t>
            </a:r>
          </a:p>
          <a:p>
            <a:pPr marL="0" indent="0">
              <a:buNone/>
            </a:pPr>
            <a:r>
              <a:rPr lang="en-US" dirty="0"/>
              <a:t>You're my kind of man</a:t>
            </a:r>
          </a:p>
          <a:p>
            <a:pPr marL="0" indent="0">
              <a:buNone/>
            </a:pPr>
            <a:r>
              <a:rPr lang="en-US" dirty="0"/>
              <a:t>So big and so strong</a:t>
            </a:r>
          </a:p>
          <a:p>
            <a:pPr marL="0" indent="0">
              <a:buNone/>
            </a:pPr>
            <a:r>
              <a:rPr lang="en-US" dirty="0"/>
              <a:t>Come a little bit closer</a:t>
            </a:r>
          </a:p>
          <a:p>
            <a:pPr marL="0" indent="0">
              <a:buNone/>
            </a:pPr>
            <a:r>
              <a:rPr lang="en-US" dirty="0"/>
              <a:t>I'm all alone and the night is so long"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0" y="1676400"/>
            <a:ext cx="5562600" cy="304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Brush Script MT" pitchFamily="66" charset="0"/>
              <a:buNone/>
            </a:pPr>
            <a:r>
              <a:rPr lang="en-US" dirty="0" smtClean="0"/>
              <a:t>Come a Little Bit Closer, part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75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981200"/>
            <a:ext cx="6196405" cy="4114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Then the music </a:t>
            </a:r>
            <a:r>
              <a:rPr lang="en-US" dirty="0" smtClean="0"/>
              <a:t>stopped, when </a:t>
            </a:r>
            <a:r>
              <a:rPr lang="en-US" dirty="0"/>
              <a:t>I looked the cafe was empty</a:t>
            </a:r>
          </a:p>
          <a:p>
            <a:pPr marL="0" indent="0">
              <a:buNone/>
            </a:pPr>
            <a:r>
              <a:rPr lang="en-US" dirty="0"/>
              <a:t>Then I heard Jose </a:t>
            </a:r>
            <a:r>
              <a:rPr lang="en-US" dirty="0" smtClean="0"/>
              <a:t>say, "</a:t>
            </a:r>
            <a:r>
              <a:rPr lang="en-US" dirty="0"/>
              <a:t>Man, you know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you're </a:t>
            </a:r>
            <a:r>
              <a:rPr lang="en-US" dirty="0"/>
              <a:t>in trouble </a:t>
            </a:r>
            <a:r>
              <a:rPr lang="en-US" dirty="0" smtClean="0"/>
              <a:t>plenty."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 I dropped my drink from my hand</a:t>
            </a:r>
          </a:p>
          <a:p>
            <a:pPr marL="0" indent="0">
              <a:buNone/>
            </a:pPr>
            <a:r>
              <a:rPr lang="en-US" dirty="0"/>
              <a:t>And out through the window I ran</a:t>
            </a:r>
          </a:p>
          <a:p>
            <a:pPr marL="0" indent="0">
              <a:buNone/>
            </a:pPr>
            <a:r>
              <a:rPr lang="en-US" dirty="0"/>
              <a:t>And as I rode away</a:t>
            </a:r>
          </a:p>
          <a:p>
            <a:pPr marL="0" indent="0">
              <a:buNone/>
            </a:pPr>
            <a:r>
              <a:rPr lang="en-US" dirty="0"/>
              <a:t>I could hear her say to Jose, </a:t>
            </a:r>
            <a:r>
              <a:rPr lang="en-US" dirty="0" smtClean="0"/>
              <a:t>yeah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"Come a little bit closer</a:t>
            </a:r>
          </a:p>
          <a:p>
            <a:pPr marL="0" indent="0">
              <a:buNone/>
            </a:pPr>
            <a:r>
              <a:rPr lang="en-US" dirty="0"/>
              <a:t>You're my kind of man</a:t>
            </a:r>
          </a:p>
          <a:p>
            <a:pPr marL="0" indent="0">
              <a:buNone/>
            </a:pPr>
            <a:r>
              <a:rPr lang="en-US" dirty="0"/>
              <a:t>So big and so strong</a:t>
            </a:r>
          </a:p>
          <a:p>
            <a:pPr marL="0" indent="0">
              <a:buNone/>
            </a:pPr>
            <a:r>
              <a:rPr lang="en-US" dirty="0"/>
              <a:t>Come a little bit closer</a:t>
            </a:r>
          </a:p>
          <a:p>
            <a:pPr marL="0" indent="0">
              <a:buNone/>
            </a:pPr>
            <a:r>
              <a:rPr lang="en-US" dirty="0"/>
              <a:t>I'm all alone and the night is so long"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0" y="1676400"/>
            <a:ext cx="5562600" cy="304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Brush Script MT" pitchFamily="66" charset="0"/>
              <a:buNone/>
            </a:pPr>
            <a:r>
              <a:rPr lang="en-US" dirty="0" smtClean="0"/>
              <a:t>Come a Little Bit Closer, part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55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623943"/>
          </a:xfrm>
        </p:spPr>
        <p:txBody>
          <a:bodyPr/>
          <a:lstStyle/>
          <a:p>
            <a:r>
              <a:rPr lang="en-US" dirty="0" smtClean="0"/>
              <a:t>Activity: The Hero’s Journey</a:t>
            </a:r>
            <a:endParaRPr lang="en-US" dirty="0"/>
          </a:p>
        </p:txBody>
      </p:sp>
      <p:pic>
        <p:nvPicPr>
          <p:cNvPr id="11266" name="Picture 2" descr="Heroesjourney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1610"/>
            <a:ext cx="37909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219201" y="2971800"/>
            <a:ext cx="3505200" cy="281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Select a personal journey in your life</a:t>
            </a:r>
          </a:p>
          <a:p>
            <a:r>
              <a:rPr lang="en-US" dirty="0" smtClean="0"/>
              <a:t>Step through each piece of the diagram on the right</a:t>
            </a:r>
          </a:p>
          <a:p>
            <a:r>
              <a:rPr lang="en-US" dirty="0" smtClean="0"/>
              <a:t>Tell your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5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Creative Nonfiction Definition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b="1" i="1" dirty="0"/>
              <a:t>literary </a:t>
            </a:r>
            <a:r>
              <a:rPr lang="en-US" b="1" i="1" dirty="0" smtClean="0"/>
              <a:t>techniques </a:t>
            </a:r>
            <a:r>
              <a:rPr lang="en-US" dirty="0" smtClean="0"/>
              <a:t>to compose a </a:t>
            </a:r>
            <a:r>
              <a:rPr lang="en-US" b="1" i="1" dirty="0" smtClean="0"/>
              <a:t>factually</a:t>
            </a:r>
            <a:r>
              <a:rPr lang="en-US" dirty="0" smtClean="0"/>
              <a:t> </a:t>
            </a:r>
            <a:r>
              <a:rPr lang="en-US" b="1" i="1" dirty="0"/>
              <a:t>accurate</a:t>
            </a:r>
            <a:r>
              <a:rPr lang="en-US" dirty="0"/>
              <a:t> </a:t>
            </a:r>
            <a:r>
              <a:rPr lang="en-US" dirty="0" smtClean="0"/>
              <a:t>story 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791200" y="3582909"/>
            <a:ext cx="2230233" cy="19259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Compelling</a:t>
            </a:r>
          </a:p>
          <a:p>
            <a:r>
              <a:rPr lang="en-US" dirty="0" smtClean="0"/>
              <a:t>Vivid</a:t>
            </a:r>
          </a:p>
          <a:p>
            <a:r>
              <a:rPr lang="en-US" dirty="0"/>
              <a:t>D</a:t>
            </a:r>
            <a:r>
              <a:rPr lang="en-US" dirty="0" smtClean="0"/>
              <a:t>ramatic 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219200" y="3615351"/>
            <a:ext cx="2615005" cy="19274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Accurate setting</a:t>
            </a:r>
          </a:p>
          <a:p>
            <a:r>
              <a:rPr lang="en-US" dirty="0"/>
              <a:t>Real people</a:t>
            </a:r>
          </a:p>
          <a:p>
            <a:r>
              <a:rPr lang="en-US" dirty="0"/>
              <a:t>Real events</a:t>
            </a:r>
          </a:p>
        </p:txBody>
      </p:sp>
      <p:sp>
        <p:nvSpPr>
          <p:cNvPr id="2" name="AutoShape 2" descr="Image result for scal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3430509"/>
            <a:ext cx="1928027" cy="151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1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 the Truth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0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 the Truth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Gather the facts first</a:t>
            </a:r>
          </a:p>
          <a:p>
            <a:pPr lvl="1"/>
            <a:r>
              <a:rPr lang="en-US" dirty="0" smtClean="0"/>
              <a:t>Setting</a:t>
            </a:r>
          </a:p>
          <a:p>
            <a:pPr lvl="1"/>
            <a:r>
              <a:rPr lang="en-US" dirty="0" smtClean="0"/>
              <a:t>Characters</a:t>
            </a:r>
          </a:p>
          <a:p>
            <a:pPr lvl="1"/>
            <a:r>
              <a:rPr lang="en-US" dirty="0" smtClean="0"/>
              <a:t>Dates</a:t>
            </a:r>
          </a:p>
          <a:p>
            <a:pPr lvl="1"/>
            <a:r>
              <a:rPr lang="en-US" dirty="0" smtClean="0"/>
              <a:t>Circumstances</a:t>
            </a:r>
          </a:p>
          <a:p>
            <a:r>
              <a:rPr lang="en-US" dirty="0" smtClean="0"/>
              <a:t>Never contradict facts</a:t>
            </a:r>
          </a:p>
          <a:p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0800000">
            <a:off x="4724400" y="4191000"/>
            <a:ext cx="1447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8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 the Truth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3041" y="2119257"/>
            <a:ext cx="3642360" cy="3603812"/>
          </a:xfrm>
        </p:spPr>
        <p:txBody>
          <a:bodyPr/>
          <a:lstStyle/>
          <a:p>
            <a:r>
              <a:rPr lang="en-US" dirty="0" smtClean="0"/>
              <a:t>Research can be fun</a:t>
            </a:r>
          </a:p>
          <a:p>
            <a:pPr lvl="1"/>
            <a:r>
              <a:rPr lang="en-US" dirty="0" smtClean="0"/>
              <a:t>Be a detective, uncover facts</a:t>
            </a:r>
          </a:p>
          <a:p>
            <a:pPr lvl="1"/>
            <a:r>
              <a:rPr lang="en-US" dirty="0" smtClean="0"/>
              <a:t>Relate facts together</a:t>
            </a:r>
          </a:p>
          <a:p>
            <a:r>
              <a:rPr lang="en-US" dirty="0" smtClean="0"/>
              <a:t>Remember: People are people no matter what time period you are researching</a:t>
            </a:r>
            <a:endParaRPr lang="en-US" dirty="0"/>
          </a:p>
        </p:txBody>
      </p:sp>
      <p:pic>
        <p:nvPicPr>
          <p:cNvPr id="3074" name="Picture 2" descr="Image result for kid detective librar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28384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9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 the Truth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Facts will likely have holes</a:t>
            </a:r>
          </a:p>
          <a:p>
            <a:pPr lvl="1"/>
            <a:r>
              <a:rPr lang="en-US" dirty="0" smtClean="0"/>
              <a:t>Exactly what was said</a:t>
            </a:r>
          </a:p>
          <a:p>
            <a:pPr lvl="1"/>
            <a:r>
              <a:rPr lang="en-US" dirty="0" smtClean="0"/>
              <a:t>Sometimes, order of events are in question</a:t>
            </a:r>
          </a:p>
          <a:p>
            <a:pPr lvl="1"/>
            <a:r>
              <a:rPr lang="en-US" dirty="0" smtClean="0"/>
              <a:t>The exact cause of events may be in question</a:t>
            </a:r>
          </a:p>
          <a:p>
            <a:r>
              <a:rPr lang="en-US" dirty="0" smtClean="0"/>
              <a:t>Determine plausible answers that fill in the gaps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7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 the Truth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3041" y="2119257"/>
            <a:ext cx="3566160" cy="36038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Example 1: The US dropped two atomic bombs on Japan at the tail end of WWII.</a:t>
            </a:r>
          </a:p>
          <a:p>
            <a:endParaRPr lang="en-US" dirty="0"/>
          </a:p>
          <a:p>
            <a:r>
              <a:rPr lang="en-US" dirty="0" smtClean="0"/>
              <a:t>Question: Why?</a:t>
            </a:r>
          </a:p>
          <a:p>
            <a:endParaRPr lang="en-US" dirty="0"/>
          </a:p>
          <a:p>
            <a:r>
              <a:rPr lang="en-US" dirty="0" smtClean="0"/>
              <a:t>Various historical rationale and many people involved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3240628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15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 the Truth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65245" y="1905000"/>
            <a:ext cx="356616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Example 2: How your parents/grandparents fell in love.</a:t>
            </a:r>
          </a:p>
          <a:p>
            <a:endParaRPr lang="en-US" dirty="0"/>
          </a:p>
          <a:p>
            <a:r>
              <a:rPr lang="en-US" dirty="0" smtClean="0"/>
              <a:t>Question: What were their exact conversations?</a:t>
            </a:r>
          </a:p>
          <a:p>
            <a:endParaRPr lang="en-US" dirty="0"/>
          </a:p>
          <a:p>
            <a:r>
              <a:rPr lang="en-US" dirty="0" smtClean="0"/>
              <a:t>Include their mannerisms, sayings, sense of humor, maybe small phrases – guess what they might have said</a:t>
            </a:r>
          </a:p>
          <a:p>
            <a:endParaRPr lang="en-US" dirty="0"/>
          </a:p>
        </p:txBody>
      </p:sp>
      <p:pic>
        <p:nvPicPr>
          <p:cNvPr id="2050" name="Picture 2" descr="Image result for couple married the longes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84" y="2667000"/>
            <a:ext cx="35433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861362" y="5181600"/>
            <a:ext cx="3634438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Be true to their characters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2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 the Truth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same story can be told from different perspectives</a:t>
            </a:r>
          </a:p>
          <a:p>
            <a:pPr lvl="1"/>
            <a:r>
              <a:rPr lang="en-US" dirty="0" smtClean="0"/>
              <a:t>Completely change good guys and bad guys</a:t>
            </a:r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1524000" y="1600200"/>
            <a:ext cx="6196405" cy="4715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 smtClean="0"/>
              <a:t>Different Perspectives</a:t>
            </a:r>
          </a:p>
        </p:txBody>
      </p:sp>
      <p:pic>
        <p:nvPicPr>
          <p:cNvPr id="5122" name="Picture 2" descr="Image result for vietnam wa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78643"/>
            <a:ext cx="297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33800"/>
            <a:ext cx="2997478" cy="199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1371599" y="5728486"/>
            <a:ext cx="2971801" cy="4715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Vietnam War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857184" y="5700657"/>
            <a:ext cx="2971801" cy="4715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American War</a:t>
            </a:r>
          </a:p>
        </p:txBody>
      </p:sp>
    </p:spTree>
    <p:extLst>
      <p:ext uri="{BB962C8B-B14F-4D97-AF65-F5344CB8AC3E}">
        <p14:creationId xmlns:p14="http://schemas.microsoft.com/office/powerpoint/2010/main" val="40598327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 the Truth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700143"/>
          </a:xfrm>
        </p:spPr>
        <p:txBody>
          <a:bodyPr/>
          <a:lstStyle/>
          <a:p>
            <a:r>
              <a:rPr lang="en-US" dirty="0" smtClean="0"/>
              <a:t>Activity 1: Tell the story of each kid</a:t>
            </a:r>
            <a:endParaRPr lang="en-US" dirty="0"/>
          </a:p>
        </p:txBody>
      </p:sp>
      <p:pic>
        <p:nvPicPr>
          <p:cNvPr id="6146" name="Picture 2" descr="Image result for kid bulli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5448300" cy="363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1524000" y="1600200"/>
            <a:ext cx="6196405" cy="4715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 smtClean="0"/>
              <a:t>Different Perspectives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515100" y="2514600"/>
            <a:ext cx="1562100" cy="3581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Wants?</a:t>
            </a:r>
          </a:p>
          <a:p>
            <a:r>
              <a:rPr lang="en-US" dirty="0" smtClean="0"/>
              <a:t>What’s his/her conflict?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023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 the Truth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700143"/>
          </a:xfrm>
        </p:spPr>
        <p:txBody>
          <a:bodyPr/>
          <a:lstStyle/>
          <a:p>
            <a:r>
              <a:rPr lang="en-US" dirty="0" smtClean="0"/>
              <a:t>Activity 2: Burglar vs Victims</a:t>
            </a: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524000" y="1600200"/>
            <a:ext cx="6196405" cy="4715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 smtClean="0"/>
              <a:t>Different Perspectives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515100" y="2514600"/>
            <a:ext cx="1562100" cy="3581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Wants?</a:t>
            </a:r>
          </a:p>
          <a:p>
            <a:r>
              <a:rPr lang="en-US" dirty="0" smtClean="0"/>
              <a:t>What’s his/her conflict?</a:t>
            </a:r>
            <a:endParaRPr lang="en-US" dirty="0"/>
          </a:p>
        </p:txBody>
      </p:sp>
      <p:pic>
        <p:nvPicPr>
          <p:cNvPr id="7170" name="Picture 2" descr="Image result for burglar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3276600" cy="218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33694"/>
            <a:ext cx="2948789" cy="207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28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Digging into the Emotions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0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Creative Nonfiction Definition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471543"/>
          </a:xfrm>
        </p:spPr>
        <p:txBody>
          <a:bodyPr/>
          <a:lstStyle/>
          <a:p>
            <a:r>
              <a:rPr lang="en-US" dirty="0" smtClean="0"/>
              <a:t>Example: The Great Depression</a:t>
            </a:r>
            <a:endParaRPr lang="en-US" dirty="0"/>
          </a:p>
        </p:txBody>
      </p:sp>
      <p:sp>
        <p:nvSpPr>
          <p:cNvPr id="2" name="AutoShape 2" descr="Image result for scal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186381" y="3280779"/>
            <a:ext cx="3429000" cy="28768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World-wide impact</a:t>
            </a:r>
          </a:p>
          <a:p>
            <a:r>
              <a:rPr lang="en-US" dirty="0" smtClean="0"/>
              <a:t>Lasted </a:t>
            </a:r>
            <a:r>
              <a:rPr lang="en-US" dirty="0"/>
              <a:t>from 1929 to </a:t>
            </a:r>
            <a:r>
              <a:rPr lang="en-US" dirty="0" smtClean="0"/>
              <a:t>1939</a:t>
            </a:r>
          </a:p>
          <a:p>
            <a:r>
              <a:rPr lang="en-US" dirty="0" smtClean="0"/>
              <a:t>Began </a:t>
            </a:r>
            <a:r>
              <a:rPr lang="en-US" dirty="0"/>
              <a:t>after the stock market crash of October </a:t>
            </a:r>
            <a:r>
              <a:rPr lang="en-US" dirty="0" smtClean="0"/>
              <a:t>1929</a:t>
            </a:r>
          </a:p>
          <a:p>
            <a:r>
              <a:rPr lang="en-US" dirty="0" smtClean="0"/>
              <a:t>Unemployment in the US rose to 25%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600200" y="2743200"/>
            <a:ext cx="2362200" cy="577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The Facts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410200" y="2743200"/>
            <a:ext cx="2514600" cy="561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The Impact</a:t>
            </a:r>
            <a:endParaRPr lang="en-US" dirty="0"/>
          </a:p>
        </p:txBody>
      </p:sp>
      <p:sp>
        <p:nvSpPr>
          <p:cNvPr id="3" name="AutoShape 2" descr="Image result for great depression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100" y="-1165225"/>
            <a:ext cx="18764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438" y="3294359"/>
            <a:ext cx="18669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85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Digging into the Emotions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Emotions are tricky things</a:t>
            </a:r>
          </a:p>
          <a:p>
            <a:pPr lvl="1"/>
            <a:r>
              <a:rPr lang="en-US" dirty="0" smtClean="0"/>
              <a:t>SHOW, don’t tell!</a:t>
            </a:r>
          </a:p>
          <a:p>
            <a:r>
              <a:rPr lang="en-US" dirty="0" smtClean="0"/>
              <a:t>Avoid flat statements of emotion:</a:t>
            </a:r>
          </a:p>
          <a:p>
            <a:pPr lvl="1"/>
            <a:r>
              <a:rPr lang="en-US" dirty="0" smtClean="0"/>
              <a:t>He felt sad.</a:t>
            </a:r>
          </a:p>
          <a:p>
            <a:pPr lvl="1"/>
            <a:r>
              <a:rPr lang="en-US" dirty="0" smtClean="0"/>
              <a:t>Happiness engulfed him.</a:t>
            </a:r>
          </a:p>
          <a:p>
            <a:pPr lvl="1"/>
            <a:r>
              <a:rPr lang="en-US" dirty="0" smtClean="0"/>
              <a:t>He was filled with joy.</a:t>
            </a:r>
          </a:p>
          <a:p>
            <a:r>
              <a:rPr lang="en-US" dirty="0" smtClean="0"/>
              <a:t>Showing is far more powerful</a:t>
            </a:r>
          </a:p>
          <a:p>
            <a:pPr lvl="1"/>
            <a:r>
              <a:rPr lang="en-US" dirty="0" smtClean="0"/>
              <a:t>He pet his beloved Jack Russell for the last time as the nurse plunged the needle in. His eyes closed.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38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Digging into the Emotions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all appropriate emotions, including…</a:t>
            </a:r>
          </a:p>
          <a:p>
            <a:pPr lvl="1"/>
            <a:r>
              <a:rPr lang="en-US" dirty="0" smtClean="0"/>
              <a:t>Humor (wit, funny situations, etc.)</a:t>
            </a:r>
          </a:p>
          <a:p>
            <a:pPr lvl="1"/>
            <a:r>
              <a:rPr lang="en-US" dirty="0" smtClean="0"/>
              <a:t>Anger</a:t>
            </a:r>
          </a:p>
          <a:p>
            <a:pPr lvl="1"/>
            <a:r>
              <a:rPr lang="en-US" dirty="0" smtClean="0"/>
              <a:t>Frustration</a:t>
            </a:r>
          </a:p>
          <a:p>
            <a:r>
              <a:rPr lang="en-US" dirty="0" smtClean="0"/>
              <a:t>Be specific with actions and reactions</a:t>
            </a:r>
          </a:p>
          <a:p>
            <a:pPr lvl="1"/>
            <a:r>
              <a:rPr lang="en-US" dirty="0" smtClean="0"/>
              <a:t>Rather than</a:t>
            </a:r>
            <a:r>
              <a:rPr lang="en-US" dirty="0"/>
              <a:t>: Clair </a:t>
            </a:r>
            <a:r>
              <a:rPr lang="en-US" dirty="0" smtClean="0"/>
              <a:t>watched him cried.</a:t>
            </a:r>
          </a:p>
          <a:p>
            <a:pPr lvl="1"/>
            <a:r>
              <a:rPr lang="en-US" dirty="0" smtClean="0"/>
              <a:t>Instead: Clair touched the tissue to his damp face, the way Mom used to touch her face as a child.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3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Digging into the Emotions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Creative Nonfiction, especially, emotions can be hard and painful</a:t>
            </a:r>
          </a:p>
          <a:p>
            <a:pPr lvl="1"/>
            <a:r>
              <a:rPr lang="en-US" dirty="0" smtClean="0"/>
              <a:t>Be bold</a:t>
            </a:r>
          </a:p>
          <a:p>
            <a:pPr lvl="1"/>
            <a:r>
              <a:rPr lang="en-US" dirty="0" smtClean="0"/>
              <a:t>Be fearless</a:t>
            </a:r>
          </a:p>
          <a:p>
            <a:r>
              <a:rPr lang="en-US" b="1" i="1" dirty="0" smtClean="0"/>
              <a:t>#1 Goal: Make the reader feel what you/your characters feel</a:t>
            </a:r>
          </a:p>
          <a:p>
            <a:pPr lvl="1"/>
            <a:r>
              <a:rPr lang="en-US" dirty="0" smtClean="0"/>
              <a:t>Guide them through the experiences</a:t>
            </a:r>
          </a:p>
          <a:p>
            <a:r>
              <a:rPr lang="en-US" dirty="0" smtClean="0"/>
              <a:t>Great works dig into emotion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0800000">
            <a:off x="6629400" y="3810000"/>
            <a:ext cx="1447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2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Digging into the Emotions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3041" y="2119257"/>
            <a:ext cx="3718560" cy="3603812"/>
          </a:xfrm>
        </p:spPr>
        <p:txBody>
          <a:bodyPr>
            <a:normAutofit/>
          </a:bodyPr>
          <a:lstStyle/>
          <a:p>
            <a:r>
              <a:rPr lang="en-US" dirty="0" smtClean="0"/>
              <a:t>Example: Night</a:t>
            </a:r>
          </a:p>
          <a:p>
            <a:pPr lvl="1"/>
            <a:r>
              <a:rPr lang="en-US" dirty="0" smtClean="0"/>
              <a:t>by </a:t>
            </a:r>
            <a:r>
              <a:rPr lang="en-US" dirty="0" err="1" smtClean="0"/>
              <a:t>Elie</a:t>
            </a:r>
            <a:r>
              <a:rPr lang="en-US" dirty="0" smtClean="0"/>
              <a:t> Wiesel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Novella that </a:t>
            </a:r>
            <a:r>
              <a:rPr lang="en-US" dirty="0"/>
              <a:t>masters emotions </a:t>
            </a:r>
            <a:r>
              <a:rPr lang="en-US" dirty="0" smtClean="0"/>
              <a:t>subtly yet with extreme impact</a:t>
            </a:r>
            <a:endParaRPr lang="en-US" dirty="0"/>
          </a:p>
        </p:txBody>
      </p:sp>
      <p:pic>
        <p:nvPicPr>
          <p:cNvPr id="1026" name="Picture 2" descr="Image result for novella night elie wiese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25146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20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Digging into the Emotions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3041" y="2119257"/>
            <a:ext cx="3718560" cy="3603812"/>
          </a:xfrm>
        </p:spPr>
        <p:txBody>
          <a:bodyPr>
            <a:normAutofit/>
          </a:bodyPr>
          <a:lstStyle/>
          <a:p>
            <a:r>
              <a:rPr lang="en-US" dirty="0" smtClean="0"/>
              <a:t>Example: Angela’s Ashes</a:t>
            </a:r>
          </a:p>
          <a:p>
            <a:pPr lvl="1"/>
            <a:r>
              <a:rPr lang="en-US" dirty="0" smtClean="0"/>
              <a:t>by Frank McCourt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rollercoaster of emotions</a:t>
            </a:r>
          </a:p>
          <a:p>
            <a:pPr lvl="1"/>
            <a:r>
              <a:rPr lang="en-US" dirty="0" smtClean="0"/>
              <a:t>Humor</a:t>
            </a:r>
          </a:p>
          <a:p>
            <a:pPr lvl="1"/>
            <a:r>
              <a:rPr lang="en-US" dirty="0" smtClean="0"/>
              <a:t>Excitement</a:t>
            </a:r>
          </a:p>
          <a:p>
            <a:pPr lvl="1"/>
            <a:r>
              <a:rPr lang="en-US" dirty="0" smtClean="0"/>
              <a:t>Anguish</a:t>
            </a:r>
            <a:endParaRPr lang="en-US" dirty="0"/>
          </a:p>
        </p:txBody>
      </p:sp>
      <p:pic>
        <p:nvPicPr>
          <p:cNvPr id="2050" name="Picture 2" descr="Image result for angela's ash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47489"/>
            <a:ext cx="2600325" cy="394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60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Digging into the Emotions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3041" y="2119257"/>
            <a:ext cx="3718560" cy="36038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Example: I Know Why the Caged Bird Sings</a:t>
            </a:r>
          </a:p>
          <a:p>
            <a:pPr lvl="1"/>
            <a:r>
              <a:rPr lang="en-US" dirty="0" smtClean="0"/>
              <a:t>by Maya Angelou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Personal journey, but one that’s relatable to many</a:t>
            </a:r>
          </a:p>
          <a:p>
            <a:pPr lvl="1"/>
            <a:r>
              <a:rPr lang="en-US" dirty="0" smtClean="0"/>
              <a:t>Racism</a:t>
            </a:r>
          </a:p>
          <a:p>
            <a:pPr lvl="1"/>
            <a:r>
              <a:rPr lang="en-US" dirty="0" smtClean="0"/>
              <a:t>Sexual Abuse</a:t>
            </a:r>
          </a:p>
          <a:p>
            <a:pPr lvl="1"/>
            <a:r>
              <a:rPr lang="en-US" dirty="0" smtClean="0"/>
              <a:t>Finding One’s Self</a:t>
            </a:r>
            <a:endParaRPr lang="en-US" dirty="0"/>
          </a:p>
        </p:txBody>
      </p:sp>
      <p:pic>
        <p:nvPicPr>
          <p:cNvPr id="3076" name="Picture 4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57400"/>
            <a:ext cx="232523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01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Digging into the Emotions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Activity: Sharing emotional moments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098" name="Picture 2" descr="Image result for personal stori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56145"/>
            <a:ext cx="5410200" cy="358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29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Creative Nonfiction Workshop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05000"/>
            <a:ext cx="2667000" cy="4000500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4267200" y="2119257"/>
            <a:ext cx="3962400" cy="360381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Thank you!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Presentation posted here: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www.johnhopewriting.com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1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Creative Nonfiction Definition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776343"/>
          </a:xfrm>
        </p:spPr>
        <p:txBody>
          <a:bodyPr/>
          <a:lstStyle/>
          <a:p>
            <a:r>
              <a:rPr lang="en-US" dirty="0" smtClean="0"/>
              <a:t>How is this different than Memoirs?</a:t>
            </a:r>
            <a:endParaRPr lang="en-US" dirty="0"/>
          </a:p>
        </p:txBody>
      </p:sp>
      <p:sp>
        <p:nvSpPr>
          <p:cNvPr id="2" name="AutoShape 2" descr="Image result for scal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95400" y="3060066"/>
            <a:ext cx="2783940" cy="437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Memoir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953000" y="3047997"/>
            <a:ext cx="3067616" cy="4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Creative Nonfiction</a:t>
            </a:r>
            <a:endParaRPr lang="en-US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1520227" y="3433176"/>
            <a:ext cx="2743201" cy="1443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Personal</a:t>
            </a:r>
          </a:p>
          <a:p>
            <a:r>
              <a:rPr lang="en-US" dirty="0" smtClean="0"/>
              <a:t>Your unique life’s story</a:t>
            </a:r>
            <a:endParaRPr lang="en-US" dirty="0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4983177" y="3420996"/>
            <a:ext cx="2915217" cy="1443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Broader appeal</a:t>
            </a:r>
          </a:p>
          <a:p>
            <a:r>
              <a:rPr lang="en-US" dirty="0" smtClean="0"/>
              <a:t>Telling the story of many people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124200" y="4724400"/>
            <a:ext cx="1467416" cy="13716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62400" y="4724400"/>
            <a:ext cx="1467416" cy="1371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4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and Theme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3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and Theme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subtle, harder to grasp than other story elements</a:t>
            </a:r>
          </a:p>
          <a:p>
            <a:r>
              <a:rPr lang="en-US" dirty="0" smtClean="0"/>
              <a:t>What do you want to tell people about ________?</a:t>
            </a:r>
          </a:p>
          <a:p>
            <a:r>
              <a:rPr lang="en-US" dirty="0" smtClean="0"/>
              <a:t>How has ________ changed your and/or others lives?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69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5278</TotalTime>
  <Words>2082</Words>
  <Application>Microsoft Office PowerPoint</Application>
  <PresentationFormat>On-screen Show (4:3)</PresentationFormat>
  <Paragraphs>391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Pushpin</vt:lpstr>
      <vt:lpstr>Mastering  Creative Nonfiction Writing Workshop</vt:lpstr>
      <vt:lpstr>Creative Nonfiction Workshop</vt:lpstr>
      <vt:lpstr>Creative Nonfiction Workshop</vt:lpstr>
      <vt:lpstr>Creative Nonfiction Definition</vt:lpstr>
      <vt:lpstr>Creative Nonfiction Definition</vt:lpstr>
      <vt:lpstr>Creative Nonfiction Definition</vt:lpstr>
      <vt:lpstr>Creative Nonfiction Definition</vt:lpstr>
      <vt:lpstr>Focus and Theme</vt:lpstr>
      <vt:lpstr>Focus and Theme</vt:lpstr>
      <vt:lpstr>Focus and Theme</vt:lpstr>
      <vt:lpstr>Focus and Theme</vt:lpstr>
      <vt:lpstr>Focus and Theme</vt:lpstr>
      <vt:lpstr>Focus and Theme</vt:lpstr>
      <vt:lpstr>Focus and Theme</vt:lpstr>
      <vt:lpstr>Focus and Theme</vt:lpstr>
      <vt:lpstr>Focus and Theme</vt:lpstr>
      <vt:lpstr>Focus and Theme</vt:lpstr>
      <vt:lpstr>Focus and Theme</vt:lpstr>
      <vt:lpstr>Focus and Theme</vt:lpstr>
      <vt:lpstr>Focus and Theme</vt:lpstr>
      <vt:lpstr>Focus and Theme</vt:lpstr>
      <vt:lpstr>Focus and Theme</vt:lpstr>
      <vt:lpstr>Focus and Theme</vt:lpstr>
      <vt:lpstr>Focus and Theme</vt:lpstr>
      <vt:lpstr>Focus and Theme</vt:lpstr>
      <vt:lpstr>Characters and Description</vt:lpstr>
      <vt:lpstr>Characters and Description</vt:lpstr>
      <vt:lpstr>Characters and Description</vt:lpstr>
      <vt:lpstr>Characters and Description</vt:lpstr>
      <vt:lpstr>Characters and Description</vt:lpstr>
      <vt:lpstr>Characters and Description</vt:lpstr>
      <vt:lpstr>Characters and Description</vt:lpstr>
      <vt:lpstr>Characters and Description</vt:lpstr>
      <vt:lpstr>10 Minute Break</vt:lpstr>
      <vt:lpstr>Story Structure</vt:lpstr>
      <vt:lpstr>Story Structure</vt:lpstr>
      <vt:lpstr>Story Structure</vt:lpstr>
      <vt:lpstr>Story Structure</vt:lpstr>
      <vt:lpstr>Story Structure</vt:lpstr>
      <vt:lpstr>Story Structure</vt:lpstr>
      <vt:lpstr>Story Structure</vt:lpstr>
      <vt:lpstr>Story Structure</vt:lpstr>
      <vt:lpstr>Story Structure</vt:lpstr>
      <vt:lpstr>Story Structure</vt:lpstr>
      <vt:lpstr>Story Structure</vt:lpstr>
      <vt:lpstr>Story Structure</vt:lpstr>
      <vt:lpstr>Story Structure</vt:lpstr>
      <vt:lpstr>Story Structure</vt:lpstr>
      <vt:lpstr>Story Structure</vt:lpstr>
      <vt:lpstr>Tell the Truth</vt:lpstr>
      <vt:lpstr>Tell the Truth</vt:lpstr>
      <vt:lpstr>Tell the Truth</vt:lpstr>
      <vt:lpstr>Tell the Truth</vt:lpstr>
      <vt:lpstr>Tell the Truth</vt:lpstr>
      <vt:lpstr>Tell the Truth</vt:lpstr>
      <vt:lpstr>Tell the Truth</vt:lpstr>
      <vt:lpstr>Tell the Truth</vt:lpstr>
      <vt:lpstr>Tell the Truth</vt:lpstr>
      <vt:lpstr>Digging into the Emotions</vt:lpstr>
      <vt:lpstr>Digging into the Emotions</vt:lpstr>
      <vt:lpstr>Digging into the Emotions</vt:lpstr>
      <vt:lpstr>Digging into the Emotions</vt:lpstr>
      <vt:lpstr>Digging into the Emotions</vt:lpstr>
      <vt:lpstr>Digging into the Emotions</vt:lpstr>
      <vt:lpstr>Digging into the Emotions</vt:lpstr>
      <vt:lpstr>Digging into the Emotions</vt:lpstr>
      <vt:lpstr>Creative Nonfiction Workshop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Nonfiction Workshop</dc:title>
  <dc:creator>Hope, John</dc:creator>
  <cp:lastModifiedBy>John Hope</cp:lastModifiedBy>
  <cp:revision>60</cp:revision>
  <dcterms:created xsi:type="dcterms:W3CDTF">2006-08-16T00:00:00Z</dcterms:created>
  <dcterms:modified xsi:type="dcterms:W3CDTF">2018-03-10T13:35:52Z</dcterms:modified>
</cp:coreProperties>
</file>