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  <p:sldId id="270" r:id="rId15"/>
    <p:sldId id="271" r:id="rId16"/>
    <p:sldId id="273" r:id="rId17"/>
    <p:sldId id="272" r:id="rId18"/>
    <p:sldId id="305" r:id="rId19"/>
    <p:sldId id="274" r:id="rId20"/>
    <p:sldId id="275" r:id="rId21"/>
    <p:sldId id="276" r:id="rId22"/>
    <p:sldId id="277" r:id="rId23"/>
    <p:sldId id="278" r:id="rId24"/>
    <p:sldId id="295" r:id="rId25"/>
    <p:sldId id="279" r:id="rId26"/>
    <p:sldId id="280" r:id="rId27"/>
    <p:sldId id="281" r:id="rId28"/>
    <p:sldId id="284" r:id="rId29"/>
    <p:sldId id="282" r:id="rId30"/>
    <p:sldId id="283" r:id="rId31"/>
    <p:sldId id="285" r:id="rId32"/>
    <p:sldId id="286" r:id="rId33"/>
    <p:sldId id="287" r:id="rId34"/>
    <p:sldId id="298" r:id="rId35"/>
    <p:sldId id="299" r:id="rId36"/>
    <p:sldId id="304" r:id="rId37"/>
    <p:sldId id="301" r:id="rId38"/>
    <p:sldId id="300" r:id="rId39"/>
    <p:sldId id="302" r:id="rId40"/>
    <p:sldId id="303" r:id="rId41"/>
    <p:sldId id="296" r:id="rId42"/>
    <p:sldId id="297" r:id="rId43"/>
    <p:sldId id="288" r:id="rId44"/>
    <p:sldId id="289" r:id="rId45"/>
    <p:sldId id="290" r:id="rId46"/>
    <p:sldId id="291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P2_7p8p7SAhXF4CYKHR5yDSwQjRwIBw&amp;url=https://en.wikipedia.org/wiki/Darth_Vader&amp;bvm=bv.147448319,d.eWE&amp;psig=AFQjCNHSiPIaN4kOdEFoQ8YCXK3s7xxFBw&amp;ust=1487687726327957" TargetMode="External"/><Relationship Id="rId3" Type="http://schemas.openxmlformats.org/officeDocument/2006/relationships/hyperlink" Target="http://www.google.com/url?sa=i&amp;rct=j&amp;q=&amp;esrc=s&amp;source=images&amp;cd=&amp;cad=rja&amp;uact=8&amp;ved=0ahUKEwjTgNKL8p7SAhVFWSYKHU2FCjwQjRwIBw&amp;url=http://whiskeybarrelstudios.com/?p%3D518&amp;bvm=bv.147448319,d.eWE&amp;psig=AFQjCNGexCrTf0bETGBGVhaanYbFJZrKLA&amp;ust=1487687531690625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John Hope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Editing Short Stories</a:t>
            </a:r>
            <a:br>
              <a:rPr lang="en-US" dirty="0" smtClean="0"/>
            </a:br>
            <a:r>
              <a:rPr lang="en-US" dirty="0" smtClean="0"/>
              <a:t>Good to 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Incorporating theme after the fact</a:t>
            </a:r>
          </a:p>
          <a:p>
            <a:pPr lvl="1"/>
            <a:r>
              <a:rPr lang="en-US" sz="4400" dirty="0" smtClean="0"/>
              <a:t>Review scene after scene, allude theme in each 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0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Example: Kids need to learn how to work hard</a:t>
            </a:r>
          </a:p>
          <a:p>
            <a:pPr lvl="1"/>
            <a:r>
              <a:rPr lang="en-US" sz="4400" dirty="0" smtClean="0"/>
              <a:t>Show benefits of hard work</a:t>
            </a:r>
          </a:p>
          <a:p>
            <a:pPr lvl="1"/>
            <a:r>
              <a:rPr lang="en-US" sz="4400" dirty="0" smtClean="0"/>
              <a:t>Show the follies of people/kids who don’t work hard</a:t>
            </a:r>
          </a:p>
          <a:p>
            <a:pPr lvl="1"/>
            <a:r>
              <a:rPr lang="en-US" sz="4400" dirty="0" smtClean="0"/>
              <a:t>Show how people can change with hard work</a:t>
            </a:r>
          </a:p>
          <a:p>
            <a:pPr lvl="1"/>
            <a:r>
              <a:rPr lang="en-US" sz="4400" dirty="0" smtClean="0"/>
              <a:t>Show different avenues of hard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37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Conflict is our friend</a:t>
            </a:r>
          </a:p>
          <a:p>
            <a:pPr lvl="1"/>
            <a:r>
              <a:rPr lang="en-US" sz="4400" dirty="0" smtClean="0"/>
              <a:t>Expose as quickly as possible</a:t>
            </a:r>
          </a:p>
          <a:p>
            <a:pPr lvl="1"/>
            <a:r>
              <a:rPr lang="en-US" sz="4400" dirty="0" smtClean="0"/>
              <a:t>Layer conflict</a:t>
            </a:r>
          </a:p>
          <a:p>
            <a:pPr lvl="1"/>
            <a:r>
              <a:rPr lang="en-US" sz="4400" dirty="0" smtClean="0"/>
              <a:t>Intensify conflict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47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/>
              <a:t>Expose as quickly as possible </a:t>
            </a:r>
            <a:endParaRPr lang="en-US" sz="4400" dirty="0" smtClean="0"/>
          </a:p>
          <a:p>
            <a:pPr lvl="1"/>
            <a:r>
              <a:rPr lang="en-US" sz="4400" dirty="0" smtClean="0"/>
              <a:t>Mary wakes up.</a:t>
            </a:r>
          </a:p>
          <a:p>
            <a:pPr lvl="1"/>
            <a:r>
              <a:rPr lang="en-US" sz="4400" dirty="0" smtClean="0"/>
              <a:t>Mary takes a shower.</a:t>
            </a:r>
          </a:p>
          <a:p>
            <a:pPr lvl="1"/>
            <a:r>
              <a:rPr lang="en-US" sz="4400" dirty="0" smtClean="0"/>
              <a:t>Mary drinks her coffee.</a:t>
            </a:r>
          </a:p>
          <a:p>
            <a:pPr lvl="1"/>
            <a:r>
              <a:rPr lang="en-US" sz="4400" dirty="0" smtClean="0"/>
              <a:t>Police come to her door and arrest her husband for tax evasion.</a:t>
            </a:r>
          </a:p>
          <a:p>
            <a:pPr lvl="1"/>
            <a:r>
              <a:rPr lang="en-US" sz="4400" dirty="0" smtClean="0"/>
              <a:t>Mary panics and fights with the police.</a:t>
            </a:r>
          </a:p>
          <a:p>
            <a:pPr lvl="1"/>
            <a:r>
              <a:rPr lang="en-US" sz="4400" dirty="0" smtClean="0"/>
              <a:t>In the struggle, police shoot husband.</a:t>
            </a:r>
          </a:p>
          <a:p>
            <a:pPr lvl="1"/>
            <a:r>
              <a:rPr lang="en-US" sz="4400" dirty="0" smtClean="0"/>
              <a:t>Mary cries.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2057400"/>
            <a:ext cx="4876800" cy="1295400"/>
            <a:chOff x="685800" y="1905000"/>
            <a:chExt cx="5257800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1905000"/>
              <a:ext cx="5257800" cy="1447800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62000" y="1981200"/>
              <a:ext cx="5181600" cy="1295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3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Layer Conflict, </a:t>
            </a:r>
            <a:r>
              <a:rPr lang="en-US" sz="3000" dirty="0" smtClean="0"/>
              <a:t>example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04" y="2979923"/>
            <a:ext cx="990600" cy="11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6347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Luke Skywalker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38804" y="1526346"/>
            <a:ext cx="4032866" cy="2014023"/>
            <a:chOff x="4538804" y="1526346"/>
            <a:chExt cx="4032866" cy="2014023"/>
          </a:xfrm>
        </p:grpSpPr>
        <p:cxnSp>
          <p:nvCxnSpPr>
            <p:cNvPr id="6" name="Straight Arrow Connector 5"/>
            <p:cNvCxnSpPr>
              <a:stCxn id="1026" idx="3"/>
            </p:cNvCxnSpPr>
            <p:nvPr/>
          </p:nvCxnSpPr>
          <p:spPr>
            <a:xfrm flipV="1">
              <a:off x="4538804" y="2634735"/>
              <a:ext cx="1861997" cy="90563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38070" y="1526346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Desires Adventure</a:t>
              </a:r>
              <a:endParaRPr lang="en-US" dirty="0"/>
            </a:p>
          </p:txBody>
        </p:sp>
        <p:pic>
          <p:nvPicPr>
            <p:cNvPr id="1029" name="Picture 5" descr="Image result for luke skywalker binary sunse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1894315"/>
              <a:ext cx="1905000" cy="131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Group 1024"/>
          <p:cNvGrpSpPr/>
          <p:nvPr/>
        </p:nvGrpSpPr>
        <p:grpSpPr>
          <a:xfrm>
            <a:off x="255760" y="2594228"/>
            <a:ext cx="3292444" cy="1450816"/>
            <a:chOff x="255760" y="2594228"/>
            <a:chExt cx="3292444" cy="14508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935994"/>
              <a:ext cx="1425921" cy="110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5760" y="259422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Seeks Foxy Princess 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026" idx="1"/>
              <a:endCxn id="1027" idx="3"/>
            </p:cNvCxnSpPr>
            <p:nvPr/>
          </p:nvCxnSpPr>
          <p:spPr>
            <a:xfrm flipH="1" flipV="1">
              <a:off x="1959321" y="3490519"/>
              <a:ext cx="1588883" cy="4985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38804" y="3810000"/>
            <a:ext cx="4032866" cy="1981924"/>
            <a:chOff x="4538804" y="3810000"/>
            <a:chExt cx="4032866" cy="198192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343400"/>
              <a:ext cx="1085850" cy="144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187591" y="4045044"/>
              <a:ext cx="2384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Fascinated by Jedi Tales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538804" y="3810000"/>
              <a:ext cx="2014397" cy="78904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/>
          <p:cNvGrpSpPr/>
          <p:nvPr/>
        </p:nvGrpSpPr>
        <p:grpSpPr>
          <a:xfrm>
            <a:off x="892520" y="4045044"/>
            <a:ext cx="2655684" cy="1907832"/>
            <a:chOff x="892520" y="4045044"/>
            <a:chExt cx="2655684" cy="19078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560" y="4869934"/>
              <a:ext cx="1344440" cy="108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92520" y="4572000"/>
              <a:ext cx="2384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Clashes with Cynical Hero 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971800" y="4045044"/>
              <a:ext cx="576404" cy="60315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23578" y="4100814"/>
            <a:ext cx="2155480" cy="1903628"/>
            <a:chOff x="3823578" y="4100814"/>
            <a:chExt cx="2155480" cy="1903628"/>
          </a:xfrm>
        </p:grpSpPr>
        <p:pic>
          <p:nvPicPr>
            <p:cNvPr id="1033" name="Picture 9" descr="Image result for darth vader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142" y="4756666"/>
              <a:ext cx="1181100" cy="1247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823578" y="4414376"/>
              <a:ext cx="2155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Bad Guy Wants Him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1026" idx="2"/>
            </p:cNvCxnSpPr>
            <p:nvPr/>
          </p:nvCxnSpPr>
          <p:spPr>
            <a:xfrm>
              <a:off x="4043504" y="4100814"/>
              <a:ext cx="247650" cy="47118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1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Layer Conflict, </a:t>
            </a:r>
            <a:r>
              <a:rPr lang="en-US" sz="3000" dirty="0"/>
              <a:t>example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2667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The Dance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74886"/>
            <a:ext cx="1028323" cy="177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343870"/>
            <a:ext cx="1180753" cy="17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71237" y="29902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5-year-old David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3059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15-year-old Camden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020270"/>
            <a:ext cx="3029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Wants to go to the dance with older brother, has to stay home with Grandma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67118" y="5147857"/>
            <a:ext cx="266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 to dance, gets heart broken by girl, comes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Layer Conflict, </a:t>
            </a:r>
            <a:r>
              <a:rPr lang="en-US" sz="3000" dirty="0"/>
              <a:t>example </a:t>
            </a:r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2000" y="22860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I </a:t>
            </a:r>
            <a:r>
              <a:rPr lang="en-US" sz="1500" dirty="0"/>
              <a:t>crawl up Camden’s </a:t>
            </a:r>
            <a:r>
              <a:rPr lang="en-US" sz="1500" dirty="0" smtClean="0"/>
              <a:t>bed, </a:t>
            </a:r>
            <a:r>
              <a:rPr lang="en-US" sz="1500" dirty="0"/>
              <a:t>slide under the covers next to </a:t>
            </a:r>
            <a:r>
              <a:rPr lang="en-US" sz="1500" dirty="0" smtClean="0"/>
              <a:t>him, </a:t>
            </a:r>
            <a:r>
              <a:rPr lang="en-US" sz="1500" dirty="0"/>
              <a:t>and rest my head on his bare chest. The thumping of his heart beats against my face. I shiver.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Camden </a:t>
            </a:r>
            <a:r>
              <a:rPr lang="en-US" sz="1500" dirty="0"/>
              <a:t>asks, “What’s wrong with you?”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I </a:t>
            </a:r>
            <a:r>
              <a:rPr lang="en-US" sz="1500" dirty="0"/>
              <a:t>say, “Bad </a:t>
            </a:r>
            <a:r>
              <a:rPr lang="en-US" sz="1500" dirty="0" smtClean="0"/>
              <a:t>dream. A </a:t>
            </a:r>
            <a:r>
              <a:rPr lang="en-US" sz="1500" dirty="0"/>
              <a:t>bunch of bad people. They look scary.”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Dreams won’t hurt you.” He wraps his arm around and pats the side of my leg. He sniffles and I feel the shake of his body</a:t>
            </a:r>
            <a:r>
              <a:rPr lang="en-US" sz="1500" dirty="0" smtClean="0"/>
              <a:t>. </a:t>
            </a:r>
            <a:r>
              <a:rPr lang="en-US" sz="1500" dirty="0"/>
              <a:t>I look up and he is wiping his face with his other hand.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What’d you eat at the dance?”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Just junk.”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I huff. “I </a:t>
            </a:r>
            <a:r>
              <a:rPr lang="en-US" sz="1500" dirty="0"/>
              <a:t>had </a:t>
            </a:r>
            <a:r>
              <a:rPr lang="en-US" sz="1500" dirty="0" err="1"/>
              <a:t>SpaghettiOs</a:t>
            </a:r>
            <a:r>
              <a:rPr lang="en-US" sz="1500" dirty="0"/>
              <a:t>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His </a:t>
            </a:r>
            <a:r>
              <a:rPr lang="en-US" sz="1500" dirty="0"/>
              <a:t>voice shakes as he speaks. “I like </a:t>
            </a:r>
            <a:r>
              <a:rPr lang="en-US" sz="1500" dirty="0" err="1"/>
              <a:t>SpaghettiOs</a:t>
            </a:r>
            <a:r>
              <a:rPr lang="en-US" sz="1500" dirty="0"/>
              <a:t>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Camden?”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Yeah?”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“</a:t>
            </a:r>
            <a:r>
              <a:rPr lang="en-US" sz="1500" dirty="0"/>
              <a:t>I never want to go to a dance.”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	He </a:t>
            </a:r>
            <a:r>
              <a:rPr lang="en-US" sz="1500" dirty="0"/>
              <a:t>pats me again. “Na. They’re not bad. Just sometimes… sometimes people are mean</a:t>
            </a:r>
            <a:r>
              <a:rPr lang="en-US" sz="1500" dirty="0" smtClean="0"/>
              <a:t>.”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814812" y="2335322"/>
            <a:ext cx="7696200" cy="58696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16623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David’s initial concern for this big brother</a:t>
            </a:r>
            <a:endParaRPr lang="en-US" i="1" dirty="0"/>
          </a:p>
        </p:txBody>
      </p:sp>
      <p:sp>
        <p:nvSpPr>
          <p:cNvPr id="32" name="Rectangle 31"/>
          <p:cNvSpPr/>
          <p:nvPr/>
        </p:nvSpPr>
        <p:spPr>
          <a:xfrm>
            <a:off x="1676400" y="2951948"/>
            <a:ext cx="3086100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4228" y="286730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Camden’s concern for his little brother</a:t>
            </a:r>
            <a:endParaRPr lang="en-US" i="1" dirty="0"/>
          </a:p>
        </p:txBody>
      </p:sp>
      <p:sp>
        <p:nvSpPr>
          <p:cNvPr id="34" name="Rectangle 33"/>
          <p:cNvSpPr/>
          <p:nvPr/>
        </p:nvSpPr>
        <p:spPr>
          <a:xfrm>
            <a:off x="1676400" y="3200400"/>
            <a:ext cx="4419600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93048" y="3876743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David’s fear of what might have happened at the dance</a:t>
            </a:r>
            <a:endParaRPr lang="en-US" i="1" dirty="0"/>
          </a:p>
        </p:txBody>
      </p:sp>
      <p:sp>
        <p:nvSpPr>
          <p:cNvPr id="36" name="Rectangle 35"/>
          <p:cNvSpPr/>
          <p:nvPr/>
        </p:nvSpPr>
        <p:spPr>
          <a:xfrm>
            <a:off x="762000" y="3733800"/>
            <a:ext cx="6117125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03818" y="453892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Camden upset about the events at the dance </a:t>
            </a:r>
            <a:endParaRPr lang="en-US" i="1" dirty="0"/>
          </a:p>
        </p:txBody>
      </p:sp>
      <p:sp>
        <p:nvSpPr>
          <p:cNvPr id="38" name="Rectangle 37"/>
          <p:cNvSpPr/>
          <p:nvPr/>
        </p:nvSpPr>
        <p:spPr>
          <a:xfrm>
            <a:off x="1703937" y="4038600"/>
            <a:ext cx="2334663" cy="761473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387535" y="4039354"/>
            <a:ext cx="235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David jealous of not being able to eat junk food</a:t>
            </a:r>
            <a:endParaRPr lang="en-US" i="1" dirty="0"/>
          </a:p>
        </p:txBody>
      </p:sp>
      <p:sp>
        <p:nvSpPr>
          <p:cNvPr id="40" name="Rectangle 39"/>
          <p:cNvSpPr/>
          <p:nvPr/>
        </p:nvSpPr>
        <p:spPr>
          <a:xfrm>
            <a:off x="1676400" y="4800073"/>
            <a:ext cx="3886199" cy="30902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67200" y="513908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Camden wishes he was five years old</a:t>
            </a:r>
            <a:endParaRPr lang="en-US" i="1" dirty="0"/>
          </a:p>
        </p:txBody>
      </p:sp>
      <p:sp>
        <p:nvSpPr>
          <p:cNvPr id="42" name="Rectangle 41"/>
          <p:cNvSpPr/>
          <p:nvPr/>
        </p:nvSpPr>
        <p:spPr>
          <a:xfrm>
            <a:off x="1779949" y="5638800"/>
            <a:ext cx="2258651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248400" y="521695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Camden concern for his little brother’s fears</a:t>
            </a:r>
            <a:endParaRPr lang="en-US" i="1" dirty="0"/>
          </a:p>
        </p:txBody>
      </p:sp>
      <p:sp>
        <p:nvSpPr>
          <p:cNvPr id="44" name="Rectangle 43"/>
          <p:cNvSpPr/>
          <p:nvPr/>
        </p:nvSpPr>
        <p:spPr>
          <a:xfrm>
            <a:off x="1753543" y="5936410"/>
            <a:ext cx="6476057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753543" y="3455997"/>
            <a:ext cx="5790258" cy="23852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1" grpId="0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Intensify Conflict</a:t>
            </a:r>
            <a:endParaRPr lang="en-US" sz="30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181100" y="2819400"/>
            <a:ext cx="6324600" cy="646331"/>
            <a:chOff x="914400" y="2819400"/>
            <a:chExt cx="63246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2819400"/>
              <a:ext cx="12192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Initial Conflict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90800" y="2819400"/>
              <a:ext cx="12192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Things Get Worse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2819400"/>
              <a:ext cx="12192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Things Get Worse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2819400"/>
              <a:ext cx="12192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Things Get Worse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5" idx="3"/>
              <a:endCxn id="32" idx="1"/>
            </p:cNvCxnSpPr>
            <p:nvPr/>
          </p:nvCxnSpPr>
          <p:spPr>
            <a:xfrm>
              <a:off x="2133600" y="3142566"/>
              <a:ext cx="457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3"/>
              <a:endCxn id="33" idx="1"/>
            </p:cNvCxnSpPr>
            <p:nvPr/>
          </p:nvCxnSpPr>
          <p:spPr>
            <a:xfrm>
              <a:off x="3810000" y="3142566"/>
              <a:ext cx="533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3"/>
              <a:endCxn id="34" idx="1"/>
            </p:cNvCxnSpPr>
            <p:nvPr/>
          </p:nvCxnSpPr>
          <p:spPr>
            <a:xfrm>
              <a:off x="5562600" y="3142566"/>
              <a:ext cx="457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8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Conflict, and More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Intensify Conflict, </a:t>
            </a:r>
            <a:r>
              <a:rPr lang="en-US" sz="3000" dirty="0" smtClean="0"/>
              <a:t>Example: Jaws (1975)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072" y="2286000"/>
            <a:ext cx="7946704" cy="1456557"/>
            <a:chOff x="342072" y="2286000"/>
            <a:chExt cx="7946704" cy="14565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72" y="2313915"/>
              <a:ext cx="1242098" cy="119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86000"/>
              <a:ext cx="1214050" cy="121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349151"/>
              <a:ext cx="1487443" cy="121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346888"/>
              <a:ext cx="1713534" cy="115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584170" y="2895599"/>
              <a:ext cx="778030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3106" y="2971800"/>
              <a:ext cx="53855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28334" y="2981608"/>
              <a:ext cx="64866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964443" y="3134008"/>
              <a:ext cx="324333" cy="6085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15758" y="3742557"/>
            <a:ext cx="8307613" cy="1298998"/>
            <a:chOff x="615758" y="3742557"/>
            <a:chExt cx="8307613" cy="129899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742557"/>
              <a:ext cx="1760571" cy="129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60" y="3826046"/>
              <a:ext cx="1879870" cy="113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735" y="3826046"/>
              <a:ext cx="1332065" cy="121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8" y="3826046"/>
              <a:ext cx="1594042" cy="121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Arrow Connector 38"/>
            <p:cNvCxnSpPr>
              <a:stCxn id="1031" idx="1"/>
              <a:endCxn id="1032" idx="3"/>
            </p:cNvCxnSpPr>
            <p:nvPr/>
          </p:nvCxnSpPr>
          <p:spPr>
            <a:xfrm flipH="1">
              <a:off x="6578330" y="4392056"/>
              <a:ext cx="5844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4121656" y="4433800"/>
              <a:ext cx="5844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198265" y="4438947"/>
              <a:ext cx="5844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63121" y="5041555"/>
            <a:ext cx="6907898" cy="1706215"/>
            <a:chOff x="963121" y="5041555"/>
            <a:chExt cx="6907898" cy="170621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784" y="5352357"/>
              <a:ext cx="1614616" cy="139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5296188"/>
              <a:ext cx="1775018" cy="137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79" y="5394458"/>
              <a:ext cx="1964221" cy="127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>
            <a:xfrm>
              <a:off x="963121" y="5041555"/>
              <a:ext cx="297258" cy="3529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224600" y="6050062"/>
              <a:ext cx="627781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486400" y="6050901"/>
              <a:ext cx="627781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Editing Short Stories: </a:t>
            </a:r>
            <a:br>
              <a:rPr lang="en-US" dirty="0" smtClean="0"/>
            </a:br>
            <a:r>
              <a:rPr lang="en-US" dirty="0" smtClean="0"/>
              <a:t>Good to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Audience and Theme</a:t>
            </a:r>
          </a:p>
          <a:p>
            <a:r>
              <a:rPr lang="en-US" sz="4000" dirty="0" smtClean="0"/>
              <a:t>Conflict, Conflict, and more Conflict</a:t>
            </a:r>
          </a:p>
          <a:p>
            <a:r>
              <a:rPr lang="en-US" sz="4000" dirty="0" smtClean="0"/>
              <a:t>Ups and the Downs</a:t>
            </a:r>
          </a:p>
          <a:p>
            <a:r>
              <a:rPr lang="en-US" sz="4000" dirty="0" smtClean="0"/>
              <a:t>Heroes and Villains</a:t>
            </a:r>
          </a:p>
          <a:p>
            <a:r>
              <a:rPr lang="en-US" sz="4000" dirty="0" smtClean="0"/>
              <a:t>Symbolism</a:t>
            </a:r>
          </a:p>
          <a:p>
            <a:r>
              <a:rPr lang="en-US" sz="4000" dirty="0" smtClean="0"/>
              <a:t>A Story’s Success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04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Pacing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59" y="2564394"/>
            <a:ext cx="52768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27875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 Intensity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19" y="367596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Tense Moments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Reflection / Description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1447800" y="5276165"/>
            <a:ext cx="838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24343" y="4017495"/>
            <a:ext cx="838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Factors that affect pacing</a:t>
            </a:r>
          </a:p>
          <a:p>
            <a:pPr lvl="1"/>
            <a:r>
              <a:rPr lang="en-US" sz="4400" dirty="0" smtClean="0"/>
              <a:t>Amount of elaborate descriptive language </a:t>
            </a:r>
            <a:r>
              <a:rPr lang="en-US" sz="4400" dirty="0" smtClean="0"/>
              <a:t>versus </a:t>
            </a:r>
            <a:r>
              <a:rPr lang="en-US" sz="4400" dirty="0" smtClean="0"/>
              <a:t>quick, blunt words</a:t>
            </a:r>
          </a:p>
          <a:p>
            <a:pPr lvl="1"/>
            <a:r>
              <a:rPr lang="en-US" sz="4400" dirty="0" smtClean="0"/>
              <a:t>Number of words used</a:t>
            </a:r>
          </a:p>
          <a:p>
            <a:pPr lvl="1"/>
            <a:r>
              <a:rPr lang="en-US" sz="4400" dirty="0" smtClean="0"/>
              <a:t>Criticality of the conflict</a:t>
            </a:r>
          </a:p>
          <a:p>
            <a:pPr lvl="1"/>
            <a:r>
              <a:rPr lang="en-US" sz="4400" dirty="0" smtClean="0"/>
              <a:t>The amount of time that passes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43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1: Lord of the Rings</a:t>
            </a:r>
          </a:p>
        </p:txBody>
      </p:sp>
      <p:pic>
        <p:nvPicPr>
          <p:cNvPr id="3074" name="Picture 2" descr="Image result for lord of the rings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599"/>
            <a:ext cx="5429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529726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slow, lots of explanation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97268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Clashing of good verses evil intensifies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30933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Entire world at war, series climax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2: The Cat in the Hat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50" y="2667000"/>
            <a:ext cx="19329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00400" y="2514600"/>
            <a:ext cx="548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Kids are bored</a:t>
            </a:r>
          </a:p>
          <a:p>
            <a:r>
              <a:rPr lang="en-US" sz="4400" dirty="0" smtClean="0"/>
              <a:t>Cat does some juggling, frightens the fish</a:t>
            </a:r>
          </a:p>
          <a:p>
            <a:r>
              <a:rPr lang="en-US" sz="4400" dirty="0" smtClean="0"/>
              <a:t>Brings Thing 1 and 2, both destroy the house</a:t>
            </a:r>
          </a:p>
          <a:p>
            <a:r>
              <a:rPr lang="en-US" sz="4400" dirty="0" smtClean="0"/>
              <a:t>Mom approaches</a:t>
            </a:r>
          </a:p>
          <a:p>
            <a:r>
              <a:rPr lang="en-US" sz="4400" dirty="0" smtClean="0"/>
              <a:t>Cat leaves with Thing 1 and 2</a:t>
            </a:r>
          </a:p>
          <a:p>
            <a:r>
              <a:rPr lang="en-US" sz="4400" dirty="0" smtClean="0"/>
              <a:t>Cat returns with a machine that cleans up at the last moment</a:t>
            </a:r>
          </a:p>
          <a:p>
            <a:r>
              <a:rPr lang="en-US" sz="4400" dirty="0" smtClean="0"/>
              <a:t>Mom arrives</a:t>
            </a:r>
          </a:p>
        </p:txBody>
      </p:sp>
    </p:spTree>
    <p:extLst>
      <p:ext uri="{BB962C8B-B14F-4D97-AF65-F5344CB8AC3E}">
        <p14:creationId xmlns:p14="http://schemas.microsoft.com/office/powerpoint/2010/main" val="34581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Tips to decrease pace:</a:t>
            </a:r>
          </a:p>
          <a:p>
            <a:pPr lvl="1"/>
            <a:r>
              <a:rPr lang="en-US" sz="3200" dirty="0" smtClean="0"/>
              <a:t>Include specific descriptions</a:t>
            </a:r>
          </a:p>
          <a:p>
            <a:pPr lvl="1"/>
            <a:r>
              <a:rPr lang="en-US" sz="3200" dirty="0" smtClean="0"/>
              <a:t>Flashbacks / reflections / comparisons</a:t>
            </a:r>
          </a:p>
          <a:p>
            <a:r>
              <a:rPr lang="en-US" sz="3200" dirty="0" smtClean="0"/>
              <a:t>Tips to increase pace:</a:t>
            </a:r>
          </a:p>
          <a:p>
            <a:pPr lvl="1"/>
            <a:r>
              <a:rPr lang="en-US" sz="3200" dirty="0"/>
              <a:t>Use descriptive verbs</a:t>
            </a:r>
          </a:p>
          <a:p>
            <a:pPr lvl="1"/>
            <a:r>
              <a:rPr lang="en-US" sz="3200" dirty="0" smtClean="0"/>
              <a:t>Skip boring and/or understood scenes</a:t>
            </a:r>
          </a:p>
          <a:p>
            <a:pPr lvl="1"/>
            <a:r>
              <a:rPr lang="en-US" sz="3200" dirty="0" smtClean="0"/>
              <a:t>Remove gratuitous elements</a:t>
            </a:r>
          </a:p>
          <a:p>
            <a:pPr lvl="1"/>
            <a:r>
              <a:rPr lang="en-US" sz="3200" dirty="0" smtClean="0"/>
              <a:t>Let the events explain how people feel/think</a:t>
            </a:r>
          </a:p>
        </p:txBody>
      </p:sp>
    </p:spTree>
    <p:extLst>
      <p:ext uri="{BB962C8B-B14F-4D97-AF65-F5344CB8AC3E}">
        <p14:creationId xmlns:p14="http://schemas.microsoft.com/office/powerpoint/2010/main" val="34464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Readers love to have someone to root for and someone to hate</a:t>
            </a:r>
          </a:p>
          <a:p>
            <a:r>
              <a:rPr lang="en-US" sz="3200" dirty="0" smtClean="0"/>
              <a:t>Good </a:t>
            </a:r>
            <a:r>
              <a:rPr lang="en-US" sz="3200" dirty="0" smtClean="0"/>
              <a:t>versus </a:t>
            </a:r>
            <a:r>
              <a:rPr lang="en-US" sz="3200" dirty="0" smtClean="0"/>
              <a:t>evil is universally understood</a:t>
            </a:r>
          </a:p>
          <a:p>
            <a:r>
              <a:rPr lang="en-US" sz="3200" dirty="0" smtClean="0"/>
              <a:t>Good guys are just as important as bad guys</a:t>
            </a:r>
          </a:p>
        </p:txBody>
      </p:sp>
    </p:spTree>
    <p:extLst>
      <p:ext uri="{BB962C8B-B14F-4D97-AF65-F5344CB8AC3E}">
        <p14:creationId xmlns:p14="http://schemas.microsoft.com/office/powerpoint/2010/main" val="8512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good and the bad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5" y="2552595"/>
            <a:ext cx="2411240" cy="162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8926"/>
            <a:ext cx="2156315" cy="172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15" y="2133600"/>
            <a:ext cx="15668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26802"/>
            <a:ext cx="1597946" cy="23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94511"/>
            <a:ext cx="1891810" cy="212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82" y="4533802"/>
            <a:ext cx="1581150" cy="21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Heroes: What </a:t>
            </a:r>
            <a:r>
              <a:rPr lang="en-US" sz="3200" dirty="0"/>
              <a:t>readers like in characters</a:t>
            </a:r>
          </a:p>
          <a:p>
            <a:pPr lvl="1"/>
            <a:r>
              <a:rPr lang="en-US" sz="3200" dirty="0" smtClean="0"/>
              <a:t>Has </a:t>
            </a:r>
            <a:r>
              <a:rPr lang="en-US" sz="3200" dirty="0"/>
              <a:t>flaws</a:t>
            </a:r>
          </a:p>
          <a:p>
            <a:pPr lvl="1"/>
            <a:r>
              <a:rPr lang="en-US" sz="3200" dirty="0" smtClean="0"/>
              <a:t>Humble</a:t>
            </a:r>
            <a:endParaRPr lang="en-US" sz="3200" dirty="0"/>
          </a:p>
          <a:p>
            <a:pPr lvl="1"/>
            <a:r>
              <a:rPr lang="en-US" sz="3200" dirty="0" smtClean="0"/>
              <a:t>Good </a:t>
            </a:r>
            <a:r>
              <a:rPr lang="en-US" sz="3200" dirty="0"/>
              <a:t>character (dependable / keep promises / honest)</a:t>
            </a:r>
          </a:p>
          <a:p>
            <a:pPr lvl="1"/>
            <a:r>
              <a:rPr lang="en-US" sz="3200" dirty="0" smtClean="0"/>
              <a:t>Live </a:t>
            </a:r>
            <a:r>
              <a:rPr lang="en-US" sz="3200" dirty="0"/>
              <a:t>by morals / standards</a:t>
            </a:r>
          </a:p>
          <a:p>
            <a:pPr lvl="1"/>
            <a:r>
              <a:rPr lang="en-US" sz="3200" dirty="0" smtClean="0"/>
              <a:t>Helpful </a:t>
            </a:r>
            <a:r>
              <a:rPr lang="en-US" sz="3200" dirty="0"/>
              <a:t>/ compassionate (esp. for certain people)</a:t>
            </a:r>
          </a:p>
          <a:p>
            <a:pPr lvl="1"/>
            <a:r>
              <a:rPr lang="en-US" sz="3200" dirty="0" smtClean="0"/>
              <a:t>Funny </a:t>
            </a:r>
            <a:r>
              <a:rPr lang="en-US" sz="3200" dirty="0"/>
              <a:t>/ sense of humor</a:t>
            </a:r>
          </a:p>
          <a:p>
            <a:pPr lvl="1"/>
            <a:r>
              <a:rPr lang="en-US" sz="3200" dirty="0" smtClean="0"/>
              <a:t>Courageous</a:t>
            </a:r>
            <a:r>
              <a:rPr lang="en-US" sz="3200" dirty="0"/>
              <a:t>, yet shows fear</a:t>
            </a:r>
          </a:p>
          <a:p>
            <a:pPr lvl="1"/>
            <a:r>
              <a:rPr lang="en-US" sz="3200" dirty="0" smtClean="0"/>
              <a:t>Relatable </a:t>
            </a:r>
            <a:r>
              <a:rPr lang="en-US" sz="3200" dirty="0"/>
              <a:t>goals</a:t>
            </a:r>
          </a:p>
          <a:p>
            <a:pPr lvl="1"/>
            <a:r>
              <a:rPr lang="en-US" sz="3200" dirty="0" smtClean="0"/>
              <a:t>Down </a:t>
            </a:r>
            <a:r>
              <a:rPr lang="en-US" sz="3200" dirty="0"/>
              <a:t>to Earth / level-headed / even-tempered</a:t>
            </a:r>
          </a:p>
          <a:p>
            <a:pPr lvl="1"/>
            <a:r>
              <a:rPr lang="en-US" sz="3200" dirty="0" smtClean="0"/>
              <a:t>Smart</a:t>
            </a:r>
            <a:endParaRPr lang="en-US" sz="3200" dirty="0"/>
          </a:p>
          <a:p>
            <a:pPr lvl="1"/>
            <a:r>
              <a:rPr lang="en-US" sz="3200" dirty="0" smtClean="0"/>
              <a:t>Cool </a:t>
            </a:r>
            <a:r>
              <a:rPr lang="en-US" sz="3200" dirty="0"/>
              <a:t>(esp. in tense moments)</a:t>
            </a:r>
          </a:p>
        </p:txBody>
      </p:sp>
    </p:spTree>
    <p:extLst>
      <p:ext uri="{BB962C8B-B14F-4D97-AF65-F5344CB8AC3E}">
        <p14:creationId xmlns:p14="http://schemas.microsoft.com/office/powerpoint/2010/main" val="17339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Villains: What </a:t>
            </a:r>
            <a:r>
              <a:rPr lang="en-US" sz="3200" dirty="0"/>
              <a:t>readers don’t like in </a:t>
            </a:r>
            <a:r>
              <a:rPr lang="en-US" sz="3200" dirty="0" smtClean="0"/>
              <a:t>characters</a:t>
            </a:r>
          </a:p>
          <a:p>
            <a:pPr lvl="1"/>
            <a:r>
              <a:rPr lang="en-US" sz="3200" dirty="0" smtClean="0"/>
              <a:t>Perfect</a:t>
            </a:r>
            <a:endParaRPr lang="en-US" sz="3200" dirty="0"/>
          </a:p>
          <a:p>
            <a:pPr lvl="1"/>
            <a:r>
              <a:rPr lang="en-US" sz="3200" dirty="0" smtClean="0"/>
              <a:t>Liar </a:t>
            </a:r>
            <a:r>
              <a:rPr lang="en-US" sz="3200" dirty="0"/>
              <a:t>/ undependable / carelessly breaks promises</a:t>
            </a:r>
          </a:p>
          <a:p>
            <a:pPr lvl="1"/>
            <a:r>
              <a:rPr lang="en-US" sz="3200" dirty="0" smtClean="0"/>
              <a:t>Brags </a:t>
            </a:r>
            <a:r>
              <a:rPr lang="en-US" sz="3200" dirty="0"/>
              <a:t>/ sees themselves as superior</a:t>
            </a:r>
          </a:p>
          <a:p>
            <a:pPr lvl="1"/>
            <a:r>
              <a:rPr lang="en-US" sz="3200" dirty="0" smtClean="0"/>
              <a:t>Unsportsmanlike </a:t>
            </a:r>
            <a:r>
              <a:rPr lang="en-US" sz="3200" dirty="0"/>
              <a:t>/ unfair</a:t>
            </a:r>
          </a:p>
          <a:p>
            <a:pPr lvl="1"/>
            <a:r>
              <a:rPr lang="en-US" sz="3200" dirty="0" smtClean="0"/>
              <a:t>Self-serving</a:t>
            </a:r>
            <a:endParaRPr lang="en-US" sz="3200" dirty="0"/>
          </a:p>
          <a:p>
            <a:pPr lvl="1"/>
            <a:r>
              <a:rPr lang="en-US" sz="3200" dirty="0" smtClean="0"/>
              <a:t>Not </a:t>
            </a:r>
            <a:r>
              <a:rPr lang="en-US" sz="3200" dirty="0"/>
              <a:t>funny / bad sense of humor</a:t>
            </a:r>
          </a:p>
          <a:p>
            <a:pPr lvl="1"/>
            <a:r>
              <a:rPr lang="en-US" sz="3200" dirty="0" smtClean="0"/>
              <a:t>Hidden </a:t>
            </a:r>
            <a:r>
              <a:rPr lang="en-US" sz="3200" dirty="0"/>
              <a:t>cowards</a:t>
            </a:r>
          </a:p>
          <a:p>
            <a:pPr lvl="1"/>
            <a:r>
              <a:rPr lang="en-US" sz="3200" dirty="0" smtClean="0"/>
              <a:t>Unworthy </a:t>
            </a:r>
            <a:r>
              <a:rPr lang="en-US" sz="3200" dirty="0"/>
              <a:t>goals</a:t>
            </a:r>
          </a:p>
          <a:p>
            <a:pPr lvl="1"/>
            <a:r>
              <a:rPr lang="en-US" sz="3200" dirty="0" smtClean="0"/>
              <a:t>Extreme </a:t>
            </a:r>
            <a:r>
              <a:rPr lang="en-US" sz="3200" dirty="0"/>
              <a:t>behavior / mood swings</a:t>
            </a:r>
          </a:p>
          <a:p>
            <a:pPr lvl="1"/>
            <a:r>
              <a:rPr lang="en-US" sz="3200" dirty="0" smtClean="0"/>
              <a:t>Bullies </a:t>
            </a:r>
            <a:r>
              <a:rPr lang="en-US" sz="3200" dirty="0"/>
              <a:t>others</a:t>
            </a:r>
          </a:p>
          <a:p>
            <a:pPr lvl="1"/>
            <a:r>
              <a:rPr lang="en-US" sz="3200" dirty="0" smtClean="0"/>
              <a:t>Whines </a:t>
            </a:r>
            <a:r>
              <a:rPr lang="en-US" sz="3200" dirty="0"/>
              <a:t>and complains</a:t>
            </a:r>
          </a:p>
          <a:p>
            <a:pPr lvl="1"/>
            <a:r>
              <a:rPr lang="en-US" sz="3200" dirty="0" smtClean="0"/>
              <a:t>Panics </a:t>
            </a:r>
            <a:r>
              <a:rPr lang="en-US" sz="3200" dirty="0"/>
              <a:t>under pressure</a:t>
            </a:r>
          </a:p>
        </p:txBody>
      </p:sp>
    </p:spTree>
    <p:extLst>
      <p:ext uri="{BB962C8B-B14F-4D97-AF65-F5344CB8AC3E}">
        <p14:creationId xmlns:p14="http://schemas.microsoft.com/office/powerpoint/2010/main" val="15101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Heroes</a:t>
            </a:r>
          </a:p>
          <a:p>
            <a:pPr lvl="1"/>
            <a:r>
              <a:rPr lang="en-US" sz="3200" dirty="0" smtClean="0"/>
              <a:t>Expose/highlight likeable characteristics</a:t>
            </a:r>
            <a:endParaRPr lang="en-US" sz="3200" dirty="0"/>
          </a:p>
          <a:p>
            <a:r>
              <a:rPr lang="en-US" sz="3200" dirty="0" smtClean="0"/>
              <a:t>Villains</a:t>
            </a:r>
          </a:p>
          <a:p>
            <a:pPr lvl="1"/>
            <a:r>
              <a:rPr lang="en-US" sz="3200" dirty="0" smtClean="0"/>
              <a:t>Expose/highlight despicable characteristics</a:t>
            </a:r>
            <a:endParaRPr lang="en-US" sz="3200" dirty="0"/>
          </a:p>
          <a:p>
            <a:pPr lvl="1"/>
            <a:endParaRPr lang="en-US" sz="3200" dirty="0" smtClean="0"/>
          </a:p>
          <a:p>
            <a:r>
              <a:rPr lang="en-US" sz="3200" dirty="0" smtClean="0"/>
              <a:t>In both cases…</a:t>
            </a:r>
          </a:p>
          <a:p>
            <a:pPr lvl="1"/>
            <a:r>
              <a:rPr lang="en-US" sz="3200" dirty="0" smtClean="0"/>
              <a:t>Subtle clues go a long way</a:t>
            </a:r>
          </a:p>
          <a:p>
            <a:pPr lvl="1"/>
            <a:r>
              <a:rPr lang="en-US" sz="3200" dirty="0" smtClean="0"/>
              <a:t>BE TRUE TO ALL CHARACTERS</a:t>
            </a:r>
          </a:p>
        </p:txBody>
      </p:sp>
    </p:spTree>
    <p:extLst>
      <p:ext uri="{BB962C8B-B14F-4D97-AF65-F5344CB8AC3E}">
        <p14:creationId xmlns:p14="http://schemas.microsoft.com/office/powerpoint/2010/main" val="4053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glitter that makes a story shine</a:t>
            </a:r>
          </a:p>
          <a:p>
            <a:r>
              <a:rPr lang="en-US" sz="3200" dirty="0" smtClean="0"/>
              <a:t>Highlights themes and story elements to give them more impact</a:t>
            </a:r>
          </a:p>
          <a:p>
            <a:r>
              <a:rPr lang="en-US" sz="3200" dirty="0" smtClean="0"/>
              <a:t>Should not require explanation</a:t>
            </a:r>
          </a:p>
          <a:p>
            <a:r>
              <a:rPr lang="en-US" sz="3200" dirty="0" smtClean="0"/>
              <a:t>Requires a strong story first</a:t>
            </a:r>
          </a:p>
        </p:txBody>
      </p:sp>
    </p:spTree>
    <p:extLst>
      <p:ext uri="{BB962C8B-B14F-4D97-AF65-F5344CB8AC3E}">
        <p14:creationId xmlns:p14="http://schemas.microsoft.com/office/powerpoint/2010/main" val="9571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Metaphors / Analogies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Avoid clichés</a:t>
            </a:r>
          </a:p>
          <a:p>
            <a:pPr lvl="1"/>
            <a:r>
              <a:rPr lang="en-US" sz="3200" dirty="0" smtClean="0"/>
              <a:t>Ex: </a:t>
            </a:r>
            <a:r>
              <a:rPr lang="en-US" sz="3200" dirty="0" smtClean="0"/>
              <a:t>“Prettier </a:t>
            </a:r>
            <a:r>
              <a:rPr lang="en-US" sz="3200" dirty="0" smtClean="0"/>
              <a:t>than a rose</a:t>
            </a:r>
            <a:r>
              <a:rPr lang="en-US" sz="3200" dirty="0" smtClean="0"/>
              <a:t>.”</a:t>
            </a:r>
            <a:endParaRPr lang="en-US" sz="3200" dirty="0"/>
          </a:p>
          <a:p>
            <a:r>
              <a:rPr lang="en-US" sz="3200" dirty="0" smtClean="0"/>
              <a:t>The more vivid (and specific) the better</a:t>
            </a:r>
          </a:p>
          <a:p>
            <a:pPr lvl="1"/>
            <a:r>
              <a:rPr lang="en-US" sz="3200" dirty="0"/>
              <a:t>Ex: </a:t>
            </a:r>
            <a:r>
              <a:rPr lang="en-US" sz="3200" dirty="0" smtClean="0"/>
              <a:t>“The </a:t>
            </a:r>
            <a:r>
              <a:rPr lang="en-US" sz="3200" dirty="0"/>
              <a:t>wheel's spinning, but the hamster's </a:t>
            </a:r>
            <a:r>
              <a:rPr lang="en-US" sz="3200" dirty="0" smtClean="0"/>
              <a:t>dead</a:t>
            </a:r>
            <a:r>
              <a:rPr lang="en-US" sz="3200" dirty="0" smtClean="0"/>
              <a:t>.”</a:t>
            </a:r>
            <a:endParaRPr lang="en-US" sz="3200" dirty="0" smtClean="0"/>
          </a:p>
          <a:p>
            <a:r>
              <a:rPr lang="en-US" sz="3200" dirty="0" smtClean="0"/>
              <a:t>Be consistent with the character making the comparison</a:t>
            </a:r>
          </a:p>
          <a:p>
            <a:pPr lvl="1"/>
            <a:r>
              <a:rPr lang="en-US" sz="3200" dirty="0" smtClean="0"/>
              <a:t>Ex: (from a boy in rural America) </a:t>
            </a:r>
            <a:r>
              <a:rPr lang="en-US" sz="3200" dirty="0" smtClean="0"/>
              <a:t>“The </a:t>
            </a:r>
            <a:r>
              <a:rPr lang="en-US" sz="3200" dirty="0" smtClean="0"/>
              <a:t>man was fatter than a pregnant cow</a:t>
            </a:r>
            <a:r>
              <a:rPr lang="en-US" sz="3200" dirty="0" smtClean="0"/>
              <a:t>.”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5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Visual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Objects that help recall </a:t>
            </a:r>
            <a:r>
              <a:rPr lang="en-US" sz="3200" dirty="0" smtClean="0"/>
              <a:t>memories</a:t>
            </a:r>
          </a:p>
          <a:p>
            <a:pPr lvl="1"/>
            <a:r>
              <a:rPr lang="en-US" sz="3200" dirty="0" smtClean="0"/>
              <a:t>Ex: Stuffed animal / doll in an elderly mother’s hand may remind her of her children when they were young – or when she was young</a:t>
            </a:r>
            <a:endParaRPr lang="en-US" sz="3200" dirty="0"/>
          </a:p>
          <a:p>
            <a:r>
              <a:rPr lang="en-US" sz="3200" dirty="0" smtClean="0"/>
              <a:t>Objects that imply something deeper</a:t>
            </a:r>
          </a:p>
          <a:p>
            <a:pPr lvl="1"/>
            <a:r>
              <a:rPr lang="en-US" sz="3200" dirty="0" smtClean="0"/>
              <a:t>Ex: (The Great Gatsby) The </a:t>
            </a:r>
            <a:r>
              <a:rPr lang="en-US" sz="3200" dirty="0"/>
              <a:t>billboard eyes of Dr. T.J. </a:t>
            </a:r>
            <a:r>
              <a:rPr lang="en-US" sz="3200" dirty="0" err="1" smtClean="0"/>
              <a:t>Eckleburg</a:t>
            </a:r>
            <a:r>
              <a:rPr lang="en-US" sz="3200" dirty="0" smtClean="0"/>
              <a:t> = sees through </a:t>
            </a:r>
            <a:r>
              <a:rPr lang="en-US" sz="3200" dirty="0"/>
              <a:t>the dishonesty -&gt; loss of  loss of </a:t>
            </a:r>
            <a:r>
              <a:rPr lang="en-US" sz="3200" dirty="0" smtClean="0"/>
              <a:t>morality / spiritual </a:t>
            </a:r>
            <a:r>
              <a:rPr lang="en-US" sz="3200" dirty="0"/>
              <a:t>values in </a:t>
            </a:r>
            <a:r>
              <a:rPr lang="en-US" sz="3200" dirty="0" smtClean="0"/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3460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Visual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elements that surround the character(s)</a:t>
            </a:r>
          </a:p>
          <a:p>
            <a:pPr lvl="1"/>
            <a:r>
              <a:rPr lang="en-US" sz="3200" dirty="0" smtClean="0"/>
              <a:t>Common things that character sees everyday now has new meanings due to circumstances</a:t>
            </a:r>
          </a:p>
          <a:p>
            <a:pPr lvl="1"/>
            <a:r>
              <a:rPr lang="en-US" sz="3200" dirty="0" smtClean="0"/>
              <a:t>Character(s) sees </a:t>
            </a:r>
            <a:r>
              <a:rPr lang="en-US" sz="3200" dirty="0" smtClean="0"/>
              <a:t>things in a different light</a:t>
            </a:r>
          </a:p>
          <a:p>
            <a:pPr lvl="1"/>
            <a:r>
              <a:rPr lang="en-US" sz="3200" dirty="0"/>
              <a:t>Character(s) </a:t>
            </a:r>
            <a:r>
              <a:rPr lang="en-US" sz="3200" dirty="0" smtClean="0"/>
              <a:t>compares </a:t>
            </a:r>
            <a:r>
              <a:rPr lang="en-US" sz="3200" dirty="0" smtClean="0"/>
              <a:t>things with other elements/experiences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67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</a:t>
            </a:r>
            <a:r>
              <a:rPr lang="en-US" dirty="0"/>
              <a:t>Double </a:t>
            </a:r>
            <a:r>
              <a:rPr lang="en-US" dirty="0" smtClean="0"/>
              <a:t>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“Marriage is a fine institution, but I'm not ready for an </a:t>
            </a:r>
            <a:r>
              <a:rPr lang="en-US" sz="3200" dirty="0" smtClean="0"/>
              <a:t>institution.” – Mae West</a:t>
            </a:r>
          </a:p>
          <a:p>
            <a:r>
              <a:rPr lang="en-US" sz="3200" dirty="0" smtClean="0"/>
              <a:t>“Whenever </a:t>
            </a:r>
            <a:r>
              <a:rPr lang="en-US" sz="3200" dirty="0"/>
              <a:t>I feel blue, I start breathing </a:t>
            </a:r>
            <a:r>
              <a:rPr lang="en-US" sz="3200" dirty="0" smtClean="0"/>
              <a:t>again.” </a:t>
            </a:r>
            <a:r>
              <a:rPr lang="en-US" sz="3200" dirty="0"/>
              <a:t>– </a:t>
            </a:r>
            <a:r>
              <a:rPr lang="en-US" sz="3200" dirty="0" smtClean="0"/>
              <a:t>L</a:t>
            </a:r>
            <a:r>
              <a:rPr lang="en-US" sz="3200" dirty="0"/>
              <a:t>. Frank </a:t>
            </a:r>
            <a:r>
              <a:rPr lang="en-US" sz="3200" dirty="0" smtClean="0"/>
              <a:t>Baum</a:t>
            </a:r>
          </a:p>
          <a:p>
            <a:r>
              <a:rPr lang="en-US" sz="3200" dirty="0" smtClean="0"/>
              <a:t>“The </a:t>
            </a:r>
            <a:r>
              <a:rPr lang="en-US" sz="3200" dirty="0"/>
              <a:t>only thing we don't have a god for is premature ejaculation... but I hear that it's coming quickly.” </a:t>
            </a:r>
            <a:r>
              <a:rPr lang="en-US" sz="3200" dirty="0" smtClean="0"/>
              <a:t>― </a:t>
            </a:r>
            <a:r>
              <a:rPr lang="en-US" sz="3200" dirty="0"/>
              <a:t>Mel Brooks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720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Parallel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Duplicate lessons or themes that multiple characters experience</a:t>
            </a:r>
          </a:p>
          <a:p>
            <a:pPr lvl="1"/>
            <a:r>
              <a:rPr lang="en-US" sz="3200" dirty="0" smtClean="0"/>
              <a:t>Ex: </a:t>
            </a:r>
          </a:p>
          <a:p>
            <a:pPr lvl="2"/>
            <a:r>
              <a:rPr lang="en-US" sz="3200" dirty="0" smtClean="0"/>
              <a:t>A girl loses her friend’s trust by plagiarizing her homework.</a:t>
            </a:r>
          </a:p>
          <a:p>
            <a:pPr lvl="2"/>
            <a:r>
              <a:rPr lang="en-US" sz="3200" dirty="0" smtClean="0"/>
              <a:t>The girl’s mom loses the trust of her work associates by taking credit for her peers’ work.</a:t>
            </a:r>
          </a:p>
        </p:txBody>
      </p:sp>
    </p:spTree>
    <p:extLst>
      <p:ext uri="{BB962C8B-B14F-4D97-AF65-F5344CB8AC3E}">
        <p14:creationId xmlns:p14="http://schemas.microsoft.com/office/powerpoint/2010/main" val="37147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Things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Will your implications be appropriate for your audience?</a:t>
            </a:r>
            <a:endParaRPr lang="en-US" sz="3200" dirty="0"/>
          </a:p>
          <a:p>
            <a:pPr lvl="1"/>
            <a:r>
              <a:rPr lang="en-US" sz="3200" dirty="0" smtClean="0"/>
              <a:t>Ex: A bully taunts a smaller boy by grabbing a small lizard, pulling off its tail, and waving the writhing tail in the smaller boy’s face.</a:t>
            </a:r>
          </a:p>
          <a:p>
            <a:pPr lvl="1"/>
            <a:r>
              <a:rPr lang="en-US" sz="3200" dirty="0" smtClean="0"/>
              <a:t>Feedback (from a teacher): </a:t>
            </a:r>
            <a:r>
              <a:rPr lang="en-US" sz="3200" dirty="0" smtClean="0"/>
              <a:t>“This </a:t>
            </a:r>
            <a:r>
              <a:rPr lang="en-US" sz="3200" dirty="0" smtClean="0"/>
              <a:t>would not be accepted in the school system since this is animal cruelty and such behavior is seen as roots to serial killers</a:t>
            </a:r>
            <a:r>
              <a:rPr lang="en-US" sz="3200" dirty="0" smtClean="0"/>
              <a:t>.”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46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are you trying to tell people?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89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Symbolism: Things to Avoid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6" y="2133600"/>
            <a:ext cx="2305143" cy="36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819098" cy="36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unintentional implications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7" y="2133600"/>
            <a:ext cx="2345393" cy="36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all cases, success depends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Getting the right story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To the right person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At the right time</a:t>
            </a:r>
          </a:p>
        </p:txBody>
      </p:sp>
    </p:spTree>
    <p:extLst>
      <p:ext uri="{BB962C8B-B14F-4D97-AF65-F5344CB8AC3E}">
        <p14:creationId xmlns:p14="http://schemas.microsoft.com/office/powerpoint/2010/main" val="3258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The Right Story to the Right Person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Know your audience</a:t>
            </a:r>
          </a:p>
          <a:p>
            <a:pPr lvl="1"/>
            <a:r>
              <a:rPr lang="en-US" sz="3200" dirty="0" smtClean="0"/>
              <a:t>Who is buying stories in your genre?</a:t>
            </a:r>
          </a:p>
          <a:p>
            <a:pPr lvl="1"/>
            <a:r>
              <a:rPr lang="en-US" sz="3200" dirty="0" smtClean="0"/>
              <a:t>Who is judging/scoring your story?</a:t>
            </a:r>
          </a:p>
          <a:p>
            <a:pPr lvl="1"/>
            <a:r>
              <a:rPr lang="en-US" sz="3200" dirty="0" smtClean="0"/>
              <a:t>Has this story already been told?</a:t>
            </a:r>
          </a:p>
          <a:p>
            <a:pPr lvl="1"/>
            <a:endParaRPr lang="en-US" sz="3200" dirty="0"/>
          </a:p>
          <a:p>
            <a:pPr lvl="1"/>
            <a:r>
              <a:rPr lang="en-US" sz="3200" i="1" dirty="0" smtClean="0"/>
              <a:t>People love stories with which they can connect.</a:t>
            </a:r>
          </a:p>
        </p:txBody>
      </p:sp>
    </p:spTree>
    <p:extLst>
      <p:ext uri="{BB962C8B-B14F-4D97-AF65-F5344CB8AC3E}">
        <p14:creationId xmlns:p14="http://schemas.microsoft.com/office/powerpoint/2010/main" val="8309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The Right Story to the Right Person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Agent / Publisher’s listings / catalogs</a:t>
            </a:r>
          </a:p>
          <a:p>
            <a:pPr lvl="1"/>
            <a:r>
              <a:rPr lang="en-US" sz="3200" dirty="0" smtClean="0"/>
              <a:t>How does your story fit?</a:t>
            </a:r>
          </a:p>
          <a:p>
            <a:pPr lvl="1"/>
            <a:r>
              <a:rPr lang="en-US" sz="3200" dirty="0" smtClean="0"/>
              <a:t>Does it complement other stories?</a:t>
            </a:r>
          </a:p>
        </p:txBody>
      </p:sp>
    </p:spTree>
    <p:extLst>
      <p:ext uri="{BB962C8B-B14F-4D97-AF65-F5344CB8AC3E}">
        <p14:creationId xmlns:p14="http://schemas.microsoft.com/office/powerpoint/2010/main" val="28197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The Right Story to the Right Person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Story Characters and Elements</a:t>
            </a:r>
          </a:p>
          <a:p>
            <a:pPr lvl="1"/>
            <a:r>
              <a:rPr lang="en-US" sz="3200" dirty="0" smtClean="0"/>
              <a:t>Seek readers who have a connection with specific story characters and/or elements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Example: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1600200" cy="220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55471" y="3407334"/>
            <a:ext cx="4191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13-year-old boy</a:t>
            </a:r>
          </a:p>
          <a:p>
            <a:r>
              <a:rPr lang="en-US" sz="3200" dirty="0" smtClean="0"/>
              <a:t>Deaf protagonist</a:t>
            </a:r>
          </a:p>
          <a:p>
            <a:r>
              <a:rPr lang="en-US" sz="3200" dirty="0" smtClean="0"/>
              <a:t>Boy is bullied</a:t>
            </a:r>
          </a:p>
          <a:p>
            <a:r>
              <a:rPr lang="en-US" sz="3200" dirty="0" smtClean="0"/>
              <a:t>Shark conservation</a:t>
            </a:r>
          </a:p>
          <a:p>
            <a:r>
              <a:rPr lang="en-US" sz="3200" dirty="0" smtClean="0"/>
              <a:t>Adventure / fantasy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374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At the Right Time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you guarantee that a story will reach people at the right time?</a:t>
            </a:r>
          </a:p>
          <a:p>
            <a:pPr lvl="1"/>
            <a:r>
              <a:rPr lang="en-US" sz="3200" dirty="0" smtClean="0"/>
              <a:t>Stay in touch with what’s popular – trends</a:t>
            </a:r>
          </a:p>
          <a:p>
            <a:pPr lvl="1"/>
            <a:r>
              <a:rPr lang="en-US" sz="3200" dirty="0" smtClean="0"/>
              <a:t>Talk to / listen to your audience</a:t>
            </a:r>
          </a:p>
          <a:p>
            <a:pPr lvl="1"/>
            <a:r>
              <a:rPr lang="en-US" sz="3200" dirty="0" smtClean="0"/>
              <a:t>There’s no guarantee </a:t>
            </a:r>
            <a:endParaRPr lang="en-US" sz="32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281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At the Right Time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Best thing you can do:</a:t>
            </a:r>
          </a:p>
          <a:p>
            <a:pPr lvl="1"/>
            <a:r>
              <a:rPr lang="en-US" sz="3200" dirty="0" smtClean="0"/>
              <a:t>BE PERSISTENT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Spend time doing</a:t>
            </a:r>
          </a:p>
          <a:p>
            <a:r>
              <a:rPr lang="en-US" sz="3200" dirty="0" smtClean="0"/>
              <a:t>Set daily / weekly goals</a:t>
            </a:r>
          </a:p>
          <a:p>
            <a:r>
              <a:rPr lang="en-US" sz="3200" dirty="0" smtClean="0"/>
              <a:t>Steadily gain success</a:t>
            </a:r>
            <a:endParaRPr lang="en-US" sz="32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48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Story’s Success</a:t>
            </a:r>
            <a:br>
              <a:rPr lang="en-US" dirty="0" smtClean="0"/>
            </a:br>
            <a:r>
              <a:rPr lang="en-US" sz="2000" i="1" dirty="0" smtClean="0"/>
              <a:t>At the Right Time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44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Personal experience:</a:t>
            </a:r>
          </a:p>
          <a:p>
            <a:pPr lvl="1"/>
            <a:r>
              <a:rPr lang="en-US" sz="3200" dirty="0" smtClean="0"/>
              <a:t>Royal Palm Literary Awards</a:t>
            </a:r>
          </a:p>
          <a:p>
            <a:pPr lvl="1"/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91961"/>
              </p:ext>
            </p:extLst>
          </p:nvPr>
        </p:nvGraphicFramePr>
        <p:xfrm>
          <a:off x="1447800" y="28194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Submissions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Awards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(so far)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smtClean="0"/>
                        <a:t>39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447800"/>
            <a:ext cx="3276600" cy="1905000"/>
          </a:xfrm>
        </p:spPr>
        <p:txBody>
          <a:bodyPr/>
          <a:lstStyle/>
          <a:p>
            <a:r>
              <a:rPr lang="en-US" sz="3000" dirty="0" smtClean="0"/>
              <a:t>Deep Editing </a:t>
            </a:r>
            <a:br>
              <a:rPr lang="en-US" sz="3000" dirty="0" smtClean="0"/>
            </a:br>
            <a:r>
              <a:rPr lang="en-US" sz="3000" dirty="0" smtClean="0"/>
              <a:t>Short Stories:</a:t>
            </a:r>
            <a:br>
              <a:rPr lang="en-US" sz="3000" dirty="0" smtClean="0"/>
            </a:br>
            <a:r>
              <a:rPr lang="en-US" sz="3000" dirty="0" smtClean="0"/>
              <a:t>Good to Great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3657600"/>
            <a:ext cx="3505200" cy="1295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www.JohnHopeWriting.com</a:t>
            </a:r>
          </a:p>
          <a:p>
            <a:r>
              <a:rPr lang="en-US" sz="2400" dirty="0" smtClean="0"/>
              <a:t>Click on “For Teachers”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>
            <a:fillRect/>
          </a:stretch>
        </p:blipFill>
        <p:spPr>
          <a:xfrm>
            <a:off x="4267200" y="1371600"/>
            <a:ext cx="4162592" cy="3581400"/>
          </a:xfrm>
        </p:spPr>
      </p:pic>
    </p:spTree>
    <p:extLst>
      <p:ext uri="{BB962C8B-B14F-4D97-AF65-F5344CB8AC3E}">
        <p14:creationId xmlns:p14="http://schemas.microsoft.com/office/powerpoint/2010/main" val="5194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Storytelling is powerful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438400"/>
            <a:ext cx="53459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Identify your audience</a:t>
            </a:r>
          </a:p>
          <a:p>
            <a:pPr lvl="1"/>
            <a:r>
              <a:rPr lang="en-US" sz="4400" dirty="0" smtClean="0"/>
              <a:t>What is important to them?</a:t>
            </a:r>
          </a:p>
          <a:p>
            <a:pPr lvl="1"/>
            <a:r>
              <a:rPr lang="en-US" sz="4400" dirty="0" smtClean="0"/>
              <a:t>What do they understand?</a:t>
            </a:r>
          </a:p>
          <a:p>
            <a:pPr lvl="1"/>
            <a:r>
              <a:rPr lang="en-US" sz="4400" dirty="0" smtClean="0"/>
              <a:t>Where are their emotions?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66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Example: Science Fiction</a:t>
            </a:r>
          </a:p>
          <a:p>
            <a:pPr lvl="1"/>
            <a:r>
              <a:rPr lang="en-US" sz="4400" dirty="0" smtClean="0"/>
              <a:t>Typically “nerdy” people are attracted to Science Fiction</a:t>
            </a:r>
          </a:p>
          <a:p>
            <a:pPr lvl="1"/>
            <a:r>
              <a:rPr lang="en-US" sz="4400" dirty="0" smtClean="0"/>
              <a:t>Characteristics of “nerdy” people:</a:t>
            </a:r>
          </a:p>
          <a:p>
            <a:pPr lvl="2"/>
            <a:r>
              <a:rPr lang="en-US" sz="4400" dirty="0" smtClean="0"/>
              <a:t>Difficulty with relationships</a:t>
            </a:r>
          </a:p>
          <a:p>
            <a:pPr lvl="2"/>
            <a:r>
              <a:rPr lang="en-US" sz="4400" dirty="0" smtClean="0"/>
              <a:t>Enjoys creative alone time</a:t>
            </a:r>
          </a:p>
          <a:p>
            <a:pPr lvl="2"/>
            <a:r>
              <a:rPr lang="en-US" sz="4400" dirty="0" smtClean="0"/>
              <a:t>Finds intellectual questions fascinating</a:t>
            </a:r>
          </a:p>
          <a:p>
            <a:pPr lvl="2"/>
            <a:r>
              <a:rPr lang="en-US" sz="4400" dirty="0" smtClean="0"/>
              <a:t>Loves underdog stories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12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Identify your theme</a:t>
            </a:r>
          </a:p>
          <a:p>
            <a:pPr lvl="1"/>
            <a:r>
              <a:rPr lang="en-US" sz="4400" dirty="0" smtClean="0"/>
              <a:t>What truths do you want to say to your audience?</a:t>
            </a:r>
          </a:p>
          <a:p>
            <a:pPr lvl="1"/>
            <a:r>
              <a:rPr lang="en-US" sz="4400" dirty="0" smtClean="0"/>
              <a:t>Okay if truth is only true from a certain point of view.</a:t>
            </a:r>
          </a:p>
          <a:p>
            <a:pPr lvl="1"/>
            <a:r>
              <a:rPr lang="en-US" sz="4400" dirty="0" smtClean="0"/>
              <a:t>Be bold.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88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Theme Examples</a:t>
            </a:r>
          </a:p>
          <a:p>
            <a:pPr lvl="1"/>
            <a:r>
              <a:rPr lang="en-US" sz="4400" dirty="0" smtClean="0"/>
              <a:t>The Lottery, Shirley Jackson</a:t>
            </a:r>
          </a:p>
          <a:p>
            <a:pPr lvl="2"/>
            <a:r>
              <a:rPr lang="en-US" sz="4400" dirty="0" smtClean="0"/>
              <a:t>Stark, inhumanity of community</a:t>
            </a:r>
          </a:p>
          <a:p>
            <a:pPr lvl="2"/>
            <a:r>
              <a:rPr lang="en-US" sz="4400" dirty="0" smtClean="0"/>
              <a:t>Sacrifice</a:t>
            </a:r>
          </a:p>
          <a:p>
            <a:pPr lvl="1"/>
            <a:r>
              <a:rPr lang="en-US" sz="4400" dirty="0" smtClean="0"/>
              <a:t>The Veldt, Ray Bradbury</a:t>
            </a:r>
          </a:p>
          <a:p>
            <a:pPr lvl="2"/>
            <a:r>
              <a:rPr lang="en-US" sz="4400" dirty="0" smtClean="0"/>
              <a:t>Disconnected parenting</a:t>
            </a:r>
          </a:p>
          <a:p>
            <a:pPr lvl="2"/>
            <a:r>
              <a:rPr lang="en-US" sz="4400" dirty="0" smtClean="0"/>
              <a:t>Fragileness of life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20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473</TotalTime>
  <Words>1471</Words>
  <Application>Microsoft Office PowerPoint</Application>
  <PresentationFormat>On-screen Show (4:3)</PresentationFormat>
  <Paragraphs>294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Horizon</vt:lpstr>
      <vt:lpstr>Deep Editing Short Stories Good to Great</vt:lpstr>
      <vt:lpstr>Deep Editing Short Stories:  Good to Great</vt:lpstr>
      <vt:lpstr>Audience and Theme</vt:lpstr>
      <vt:lpstr>Audience and Theme</vt:lpstr>
      <vt:lpstr>Audience and Theme</vt:lpstr>
      <vt:lpstr>Audience and Theme</vt:lpstr>
      <vt:lpstr>Audience and Theme</vt:lpstr>
      <vt:lpstr>Audience and Theme</vt:lpstr>
      <vt:lpstr>Audience and Theme</vt:lpstr>
      <vt:lpstr>Audience and Theme</vt:lpstr>
      <vt:lpstr>Audience and Theme</vt:lpstr>
      <vt:lpstr>Conflict, Conflict, and More Conflict</vt:lpstr>
      <vt:lpstr>Conflict, Conflict, and More Conflict</vt:lpstr>
      <vt:lpstr>Conflict, Conflict, and More Conflict</vt:lpstr>
      <vt:lpstr>Conflict, Conflict, and More Conflict</vt:lpstr>
      <vt:lpstr>Conflict, Conflict, and More Conflict</vt:lpstr>
      <vt:lpstr>Conflict, Conflict, and More Conflict</vt:lpstr>
      <vt:lpstr>Conflict, Conflict, and More Conflict</vt:lpstr>
      <vt:lpstr>Conflict, Conflict, and More Conflict</vt:lpstr>
      <vt:lpstr>Ups and Downs</vt:lpstr>
      <vt:lpstr>Ups and Downs</vt:lpstr>
      <vt:lpstr>Ups and Downs</vt:lpstr>
      <vt:lpstr>Ups and Downs</vt:lpstr>
      <vt:lpstr>Ups and Downs</vt:lpstr>
      <vt:lpstr>Ups and Downs</vt:lpstr>
      <vt:lpstr>Heroes and Villains</vt:lpstr>
      <vt:lpstr>Heroes and Villains</vt:lpstr>
      <vt:lpstr>Heroes and Villains</vt:lpstr>
      <vt:lpstr>Heroes and Villains</vt:lpstr>
      <vt:lpstr>Heroes and Villains</vt:lpstr>
      <vt:lpstr>Heroes and Villains</vt:lpstr>
      <vt:lpstr>Symbolism</vt:lpstr>
      <vt:lpstr>Symbolism</vt:lpstr>
      <vt:lpstr>Symbolism: Metaphors / Analogies</vt:lpstr>
      <vt:lpstr>Symbolism: Visual Reminders</vt:lpstr>
      <vt:lpstr>Symbolism: Visual Reminders</vt:lpstr>
      <vt:lpstr>Symbolism: Double Meanings</vt:lpstr>
      <vt:lpstr>Symbolism: Parallel Stories</vt:lpstr>
      <vt:lpstr>Symbolism: Things to Avoid</vt:lpstr>
      <vt:lpstr>Symbolism: Things to Avoid</vt:lpstr>
      <vt:lpstr>A Story’s Success</vt:lpstr>
      <vt:lpstr>A Story’s Success</vt:lpstr>
      <vt:lpstr>A Story’s Success The Right Story to the Right Person</vt:lpstr>
      <vt:lpstr>A Story’s Success The Right Story to the Right Person</vt:lpstr>
      <vt:lpstr>A Story’s Success The Right Story to the Right Person</vt:lpstr>
      <vt:lpstr>A Story’s Success At the Right Time</vt:lpstr>
      <vt:lpstr>A Story’s Success At the Right Time</vt:lpstr>
      <vt:lpstr>A Story’s Success At the Right Time</vt:lpstr>
      <vt:lpstr>Deep Editing  Short Stories: Good to Great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Editing Short Stories Good to Great</dc:title>
  <dc:creator>Hope, John</dc:creator>
  <cp:lastModifiedBy>John Hope</cp:lastModifiedBy>
  <cp:revision>54</cp:revision>
  <dcterms:created xsi:type="dcterms:W3CDTF">2006-08-16T00:00:00Z</dcterms:created>
  <dcterms:modified xsi:type="dcterms:W3CDTF">2017-04-04T01:27:51Z</dcterms:modified>
</cp:coreProperties>
</file>