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86" r:id="rId16"/>
    <p:sldId id="270" r:id="rId17"/>
    <p:sldId id="271" r:id="rId18"/>
    <p:sldId id="273" r:id="rId19"/>
    <p:sldId id="272" r:id="rId20"/>
    <p:sldId id="280" r:id="rId21"/>
    <p:sldId id="281" r:id="rId22"/>
    <p:sldId id="277" r:id="rId23"/>
    <p:sldId id="278" r:id="rId24"/>
    <p:sldId id="282" r:id="rId25"/>
    <p:sldId id="285" r:id="rId26"/>
    <p:sldId id="283" r:id="rId27"/>
    <p:sldId id="274" r:id="rId28"/>
    <p:sldId id="284" r:id="rId29"/>
    <p:sldId id="275" r:id="rId30"/>
    <p:sldId id="276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5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4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17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4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64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58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2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5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4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2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5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Make Money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John Hope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Debbie’s Hot Dog Business</a:t>
            </a: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30919"/>
            <a:ext cx="2479976" cy="3881437"/>
          </a:xfrm>
        </p:spPr>
      </p:pic>
      <p:sp>
        <p:nvSpPr>
          <p:cNvPr id="7" name="TextBox 6"/>
          <p:cNvSpPr txBox="1"/>
          <p:nvPr/>
        </p:nvSpPr>
        <p:spPr>
          <a:xfrm>
            <a:off x="3124200" y="1600200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Debbie’s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Be Lucky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78780"/>
            <a:ext cx="11430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Dog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99" y="3332550"/>
            <a:ext cx="5280913" cy="3449249"/>
          </a:xfrm>
        </p:spPr>
        <p:txBody>
          <a:bodyPr/>
          <a:lstStyle/>
          <a:p>
            <a:r>
              <a:rPr lang="en-US" sz="3000" dirty="0" smtClean="0"/>
              <a:t>Lessons Learned</a:t>
            </a:r>
          </a:p>
          <a:p>
            <a:pPr lvl="1"/>
            <a:r>
              <a:rPr lang="en-US" sz="2200" dirty="0" smtClean="0"/>
              <a:t>Quality</a:t>
            </a:r>
          </a:p>
          <a:p>
            <a:pPr lvl="1"/>
            <a:r>
              <a:rPr lang="en-US" sz="2200" dirty="0" smtClean="0"/>
              <a:t>Know Your Customers</a:t>
            </a:r>
          </a:p>
          <a:p>
            <a:pPr lvl="1"/>
            <a:r>
              <a:rPr lang="en-US" sz="2200" dirty="0" smtClean="0"/>
              <a:t>Advertising / Networking</a:t>
            </a:r>
          </a:p>
          <a:p>
            <a:pPr lvl="1"/>
            <a:r>
              <a:rPr lang="en-US" sz="2200" dirty="0" smtClean="0"/>
              <a:t>Make Product Accessible</a:t>
            </a:r>
          </a:p>
          <a:p>
            <a:pPr lvl="1"/>
            <a:r>
              <a:rPr lang="en-US" sz="2200" dirty="0" smtClean="0"/>
              <a:t>Work Hard to Produce</a:t>
            </a:r>
          </a:p>
          <a:p>
            <a:pPr lvl="1"/>
            <a:r>
              <a:rPr lang="en-US" sz="2200" dirty="0" smtClean="0"/>
              <a:t>Be Lucky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54" y="1447800"/>
            <a:ext cx="4228082" cy="18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Makes Money in Writing Industry?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Well-Established Writers</a:t>
            </a:r>
          </a:p>
          <a:p>
            <a:pPr lvl="1"/>
            <a:r>
              <a:rPr lang="en-US" sz="2000" dirty="0" smtClean="0"/>
              <a:t>People who already have a fan-base and best-sellers</a:t>
            </a:r>
          </a:p>
          <a:p>
            <a:r>
              <a:rPr lang="en-US" sz="2800" dirty="0" smtClean="0"/>
              <a:t>Editors / Publishers</a:t>
            </a:r>
          </a:p>
          <a:p>
            <a:pPr lvl="1"/>
            <a:r>
              <a:rPr lang="en-US" sz="2000" dirty="0" smtClean="0"/>
              <a:t>Those who get paid to help writers and/or make money from writers</a:t>
            </a:r>
          </a:p>
          <a:p>
            <a:r>
              <a:rPr lang="en-US" sz="2800" dirty="0"/>
              <a:t>Specialized and peripheral companies</a:t>
            </a:r>
          </a:p>
          <a:p>
            <a:pPr lvl="1"/>
            <a:r>
              <a:rPr lang="en-US" sz="2000" dirty="0"/>
              <a:t>Printers, advertisement agencies, </a:t>
            </a:r>
            <a:r>
              <a:rPr lang="en-US" sz="2000" dirty="0" smtClean="0"/>
              <a:t>lawyers, online </a:t>
            </a:r>
            <a:r>
              <a:rPr lang="en-US" sz="2000" dirty="0"/>
              <a:t>stores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08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Money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30400"/>
            <a:ext cx="7162801" cy="3880773"/>
          </a:xfrm>
        </p:spPr>
        <p:txBody>
          <a:bodyPr/>
          <a:lstStyle/>
          <a:p>
            <a:r>
              <a:rPr lang="en-US" sz="2800" dirty="0" smtClean="0"/>
              <a:t>To make money, handle writing as a business</a:t>
            </a:r>
          </a:p>
          <a:p>
            <a:pPr lvl="1"/>
            <a:r>
              <a:rPr lang="en-US" sz="2000" dirty="0" smtClean="0"/>
              <a:t>Art = Creative, From the Heart, Warm</a:t>
            </a:r>
          </a:p>
          <a:p>
            <a:pPr lvl="1"/>
            <a:r>
              <a:rPr lang="en-US" sz="2000" dirty="0" smtClean="0"/>
              <a:t>Business = Organized, Wise Discussion-Making, Cold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70786"/>
            <a:ext cx="3733800" cy="27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a Writing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Step 1: Create a business plan</a:t>
            </a:r>
          </a:p>
          <a:p>
            <a:pPr lvl="1"/>
            <a:r>
              <a:rPr lang="en-US" sz="2400" dirty="0" smtClean="0"/>
              <a:t>Outlines how business will be handled</a:t>
            </a:r>
          </a:p>
          <a:p>
            <a:pPr lvl="1"/>
            <a:r>
              <a:rPr lang="en-US" sz="2400" dirty="0" smtClean="0"/>
              <a:t>Plan for near-term investment and long-term gain</a:t>
            </a:r>
          </a:p>
          <a:p>
            <a:pPr lvl="1"/>
            <a:r>
              <a:rPr lang="en-US" sz="2400" dirty="0" smtClean="0"/>
              <a:t>Organizes yourself</a:t>
            </a:r>
          </a:p>
          <a:p>
            <a:pPr lvl="2"/>
            <a:r>
              <a:rPr lang="en-US" sz="2200" dirty="0" smtClean="0"/>
              <a:t>What are you planning to do?</a:t>
            </a:r>
          </a:p>
          <a:p>
            <a:pPr lvl="2"/>
            <a:r>
              <a:rPr lang="en-US" sz="2200" dirty="0" smtClean="0"/>
              <a:t>How are you going to do it?</a:t>
            </a:r>
          </a:p>
          <a:p>
            <a:pPr lvl="2"/>
            <a:r>
              <a:rPr lang="en-US" sz="2200" dirty="0" smtClean="0"/>
              <a:t>Short term / long term goals?</a:t>
            </a:r>
          </a:p>
          <a:p>
            <a:pPr lvl="2"/>
            <a:r>
              <a:rPr lang="en-US" sz="2200" dirty="0" smtClean="0"/>
              <a:t>Weaknesses / Strengths?</a:t>
            </a:r>
          </a:p>
          <a:p>
            <a:pPr lvl="1"/>
            <a:r>
              <a:rPr lang="en-US" sz="2400" dirty="0" smtClean="0"/>
              <a:t>Look for “Start Up Business Plan”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36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a Writing Business</a:t>
            </a:r>
            <a:br>
              <a:rPr lang="en-US" dirty="0" smtClean="0"/>
            </a:br>
            <a:r>
              <a:rPr lang="en-US" sz="2200" dirty="0" err="1" smtClean="0"/>
              <a:t>Business</a:t>
            </a:r>
            <a:r>
              <a:rPr lang="en-US" sz="2200" dirty="0" smtClean="0"/>
              <a:t> Plan Example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John’s Goals</a:t>
            </a:r>
          </a:p>
          <a:p>
            <a:pPr lvl="1"/>
            <a:r>
              <a:rPr lang="en-US" sz="2600" dirty="0" smtClean="0"/>
              <a:t>Artist Goal</a:t>
            </a:r>
          </a:p>
          <a:p>
            <a:pPr lvl="1"/>
            <a:r>
              <a:rPr lang="en-US" sz="2600" dirty="0" smtClean="0"/>
              <a:t>Financial Goal</a:t>
            </a:r>
          </a:p>
          <a:p>
            <a:r>
              <a:rPr lang="en-US" sz="2800" dirty="0" smtClean="0"/>
              <a:t>John’s Jobs</a:t>
            </a:r>
          </a:p>
          <a:p>
            <a:pPr lvl="1"/>
            <a:r>
              <a:rPr lang="en-US" sz="2600" dirty="0" smtClean="0"/>
              <a:t>Writer</a:t>
            </a:r>
          </a:p>
          <a:p>
            <a:pPr lvl="1"/>
            <a:r>
              <a:rPr lang="en-US" sz="2600" dirty="0" smtClean="0"/>
              <a:t>Publisher</a:t>
            </a:r>
            <a:endParaRPr lang="en-US" sz="2600" dirty="0" smtClean="0"/>
          </a:p>
          <a:p>
            <a:pPr lvl="1"/>
            <a:r>
              <a:rPr lang="en-US" sz="2600" dirty="0" smtClean="0"/>
              <a:t>Speaker</a:t>
            </a:r>
          </a:p>
          <a:p>
            <a:r>
              <a:rPr lang="en-US" sz="2800" dirty="0" smtClean="0"/>
              <a:t>John’s Plan</a:t>
            </a:r>
          </a:p>
          <a:p>
            <a:pPr lvl="1"/>
            <a:r>
              <a:rPr lang="en-US" sz="2400" dirty="0" smtClean="0"/>
              <a:t>Schedule – DEADLINES </a:t>
            </a:r>
          </a:p>
          <a:p>
            <a:pPr lvl="1"/>
            <a:r>
              <a:rPr lang="en-US" sz="2400" dirty="0" smtClean="0"/>
              <a:t>Budget</a:t>
            </a:r>
          </a:p>
          <a:p>
            <a:pPr lvl="1"/>
            <a:r>
              <a:rPr lang="en-US" sz="2400" dirty="0" smtClean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2271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a Writing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858001" cy="3880773"/>
          </a:xfrm>
        </p:spPr>
        <p:txBody>
          <a:bodyPr/>
          <a:lstStyle/>
          <a:p>
            <a:r>
              <a:rPr lang="en-US" sz="2800" dirty="0" smtClean="0"/>
              <a:t>Next, Learn from the Hot Dog Friends</a:t>
            </a:r>
          </a:p>
          <a:p>
            <a:pPr lvl="1"/>
            <a:r>
              <a:rPr lang="en-US" sz="2200" dirty="0" smtClean="0"/>
              <a:t>Quality</a:t>
            </a:r>
            <a:endParaRPr lang="en-US" sz="2200" dirty="0"/>
          </a:p>
          <a:p>
            <a:pPr lvl="1"/>
            <a:r>
              <a:rPr lang="en-US" sz="2200" dirty="0"/>
              <a:t>Know Your Customers</a:t>
            </a:r>
          </a:p>
          <a:p>
            <a:pPr lvl="1"/>
            <a:r>
              <a:rPr lang="en-US" sz="2200" dirty="0"/>
              <a:t>Advertising / Networking</a:t>
            </a:r>
          </a:p>
          <a:p>
            <a:pPr lvl="1"/>
            <a:r>
              <a:rPr lang="en-US" sz="2200" dirty="0"/>
              <a:t>Make Product Accessible</a:t>
            </a:r>
          </a:p>
          <a:p>
            <a:pPr lvl="1"/>
            <a:r>
              <a:rPr lang="en-US" sz="2200" dirty="0"/>
              <a:t>Work Hard to Produce</a:t>
            </a:r>
          </a:p>
          <a:p>
            <a:pPr lvl="1"/>
            <a:r>
              <a:rPr lang="en-US" sz="2200" dirty="0"/>
              <a:t>Be Lucky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Business: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Writing Critique Groups</a:t>
            </a:r>
          </a:p>
          <a:p>
            <a:r>
              <a:rPr lang="en-US" sz="2800" dirty="0" smtClean="0"/>
              <a:t>Classes / Writing Workshops</a:t>
            </a:r>
          </a:p>
          <a:p>
            <a:r>
              <a:rPr lang="en-US" sz="2800" dirty="0" smtClean="0"/>
              <a:t>Talk to  / Meet Good Writers</a:t>
            </a:r>
          </a:p>
          <a:p>
            <a:r>
              <a:rPr lang="en-US" sz="2800" dirty="0" smtClean="0"/>
              <a:t>Write and Re-write</a:t>
            </a:r>
          </a:p>
          <a:p>
            <a:r>
              <a:rPr lang="en-US" sz="2800" dirty="0" smtClean="0"/>
              <a:t>READ, READ, READ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32733" y="5401036"/>
            <a:ext cx="129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Example: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24" y="4782323"/>
            <a:ext cx="1538668" cy="1976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66" y="4800600"/>
            <a:ext cx="1219200" cy="199053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345366" y="5585702"/>
            <a:ext cx="1245558" cy="455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5366" y="441299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Inspiration could come from anywhere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46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Business: Know Your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1"/>
            <a:ext cx="7086601" cy="21828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 books in your genres</a:t>
            </a:r>
          </a:p>
          <a:p>
            <a:r>
              <a:rPr lang="en-US" sz="2800" dirty="0" smtClean="0"/>
              <a:t>Talk to / Meet people who read the books you write</a:t>
            </a:r>
          </a:p>
          <a:p>
            <a:pPr lvl="1"/>
            <a:r>
              <a:rPr lang="en-US" sz="2600" dirty="0" smtClean="0"/>
              <a:t>What does your audience want?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69" y="4571999"/>
            <a:ext cx="1498940" cy="2060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92" y="4571998"/>
            <a:ext cx="1605608" cy="21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417748"/>
            <a:ext cx="129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Example: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149585" y="5428609"/>
            <a:ext cx="112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- vs -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3788766"/>
            <a:ext cx="155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 Fantasy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3377" y="4248833"/>
            <a:ext cx="155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Kid-Friendly Cuteness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4695" y="4971790"/>
            <a:ext cx="195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Series of Stories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3285" y="5428609"/>
            <a:ext cx="195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Your Own Floppy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1693" y="6110245"/>
            <a:ext cx="195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Game / Merchandising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629400" y="4158098"/>
            <a:ext cx="327912" cy="4139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1"/>
          </p:cNvCxnSpPr>
          <p:nvPr/>
        </p:nvCxnSpPr>
        <p:spPr>
          <a:xfrm flipV="1">
            <a:off x="6735532" y="4571999"/>
            <a:ext cx="357845" cy="21448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1"/>
          </p:cNvCxnSpPr>
          <p:nvPr/>
        </p:nvCxnSpPr>
        <p:spPr>
          <a:xfrm flipV="1">
            <a:off x="6735531" y="5156456"/>
            <a:ext cx="339164" cy="731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1"/>
          </p:cNvCxnSpPr>
          <p:nvPr/>
        </p:nvCxnSpPr>
        <p:spPr>
          <a:xfrm>
            <a:off x="6735531" y="5751774"/>
            <a:ext cx="367754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1"/>
          </p:cNvCxnSpPr>
          <p:nvPr/>
        </p:nvCxnSpPr>
        <p:spPr>
          <a:xfrm>
            <a:off x="6716850" y="6370095"/>
            <a:ext cx="424843" cy="6331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65" y="1324075"/>
            <a:ext cx="1741044" cy="23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Business: Advertising / Networking,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3926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Website / Blog</a:t>
            </a:r>
          </a:p>
          <a:p>
            <a:pPr lvl="1"/>
            <a:r>
              <a:rPr lang="en-US" sz="2600" dirty="0" smtClean="0"/>
              <a:t>Need a place to send people</a:t>
            </a:r>
          </a:p>
          <a:p>
            <a:pPr lvl="1"/>
            <a:r>
              <a:rPr lang="en-US" sz="2600" dirty="0" smtClean="0"/>
              <a:t>Website Hosting (requires some web knowledge)</a:t>
            </a:r>
          </a:p>
          <a:p>
            <a:pPr lvl="1"/>
            <a:r>
              <a:rPr lang="en-US" sz="2600" dirty="0" err="1" smtClean="0"/>
              <a:t>Wordpress</a:t>
            </a:r>
            <a:r>
              <a:rPr lang="en-US" sz="2600" dirty="0" smtClean="0"/>
              <a:t>, Blogger (Google)</a:t>
            </a:r>
          </a:p>
          <a:p>
            <a:pPr lvl="1"/>
            <a:r>
              <a:rPr lang="en-US" sz="2600" dirty="0" smtClean="0"/>
              <a:t>Author Central (Amazon)</a:t>
            </a:r>
          </a:p>
          <a:p>
            <a:r>
              <a:rPr lang="en-US" sz="2800" dirty="0" smtClean="0"/>
              <a:t>Advertising companies</a:t>
            </a:r>
          </a:p>
          <a:p>
            <a:pPr lvl="1"/>
            <a:r>
              <a:rPr lang="en-US" sz="2600" dirty="0" smtClean="0"/>
              <a:t>Ads average 10% effective</a:t>
            </a:r>
          </a:p>
        </p:txBody>
      </p:sp>
    </p:spTree>
    <p:extLst>
      <p:ext uri="{BB962C8B-B14F-4D97-AF65-F5344CB8AC3E}">
        <p14:creationId xmlns:p14="http://schemas.microsoft.com/office/powerpoint/2010/main" val="10619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Story of the A-B-C-D </a:t>
            </a:r>
            <a:br>
              <a:rPr lang="en-US" dirty="0" smtClean="0"/>
            </a:br>
            <a:r>
              <a:rPr lang="en-US" dirty="0" smtClean="0"/>
              <a:t>“Hot Dog” Friends</a:t>
            </a:r>
            <a:endParaRPr lang="en-US" sz="2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81398" y="5160974"/>
            <a:ext cx="10588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6148" y="5168348"/>
            <a:ext cx="10588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1177" y="5160974"/>
            <a:ext cx="10588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9428" y="5208103"/>
            <a:ext cx="10588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Debbie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5541974"/>
            <a:ext cx="842963" cy="561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4772" y="6103949"/>
            <a:ext cx="10588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India</a:t>
            </a: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17" y="5541974"/>
            <a:ext cx="534939" cy="653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9900" y="6195812"/>
            <a:ext cx="10588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Nepal</a:t>
            </a:r>
            <a:endParaRPr lang="en-US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02" y="5556261"/>
            <a:ext cx="1066800" cy="533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1469" y="6135342"/>
            <a:ext cx="129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Australia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28" y="5501458"/>
            <a:ext cx="918837" cy="1047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93184"/>
            <a:ext cx="6601248" cy="294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Business: Advertising / Networking,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392610"/>
          </a:xfrm>
        </p:spPr>
        <p:txBody>
          <a:bodyPr>
            <a:normAutofit/>
          </a:bodyPr>
          <a:lstStyle/>
          <a:p>
            <a:r>
              <a:rPr lang="en-US" sz="2800" dirty="0"/>
              <a:t>Freebees – promoting / advertising you and your books</a:t>
            </a:r>
          </a:p>
          <a:p>
            <a:pPr lvl="1"/>
            <a:r>
              <a:rPr lang="en-US" sz="2600" dirty="0"/>
              <a:t>Bookmarks, Flyers, Calendars (Uprinting.com, </a:t>
            </a:r>
            <a:r>
              <a:rPr lang="en-US" sz="2600" dirty="0" err="1"/>
              <a:t>etc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Coloring pages, word searches</a:t>
            </a:r>
          </a:p>
          <a:p>
            <a:r>
              <a:rPr lang="en-US" sz="2800" dirty="0" smtClean="0"/>
              <a:t>Promotions</a:t>
            </a:r>
          </a:p>
          <a:p>
            <a:pPr lvl="1"/>
            <a:r>
              <a:rPr lang="en-US" sz="2600" dirty="0" smtClean="0"/>
              <a:t>Free / Discounted books</a:t>
            </a:r>
          </a:p>
          <a:p>
            <a:pPr lvl="1"/>
            <a:r>
              <a:rPr lang="en-US" sz="2600" dirty="0" smtClean="0"/>
              <a:t>Attend book fairs / other events - Book Prizes</a:t>
            </a:r>
          </a:p>
        </p:txBody>
      </p:sp>
    </p:spTree>
    <p:extLst>
      <p:ext uri="{BB962C8B-B14F-4D97-AF65-F5344CB8AC3E}">
        <p14:creationId xmlns:p14="http://schemas.microsoft.com/office/powerpoint/2010/main" val="8500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Business: Advertising / Networking,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39261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Book Reviews</a:t>
            </a:r>
            <a:endParaRPr lang="en-US" sz="2800" dirty="0"/>
          </a:p>
          <a:p>
            <a:pPr lvl="1"/>
            <a:r>
              <a:rPr lang="en-US" sz="2600" dirty="0" smtClean="0"/>
              <a:t>Invaluable way of drawing attention to your book</a:t>
            </a:r>
          </a:p>
          <a:p>
            <a:pPr lvl="1"/>
            <a:r>
              <a:rPr lang="en-US" sz="2600" dirty="0" smtClean="0"/>
              <a:t>Notable reviewers</a:t>
            </a:r>
          </a:p>
          <a:p>
            <a:pPr lvl="1"/>
            <a:r>
              <a:rPr lang="en-US" sz="2600" dirty="0" smtClean="0"/>
              <a:t>Local / National Newspaper, Goodreads.com, </a:t>
            </a:r>
            <a:r>
              <a:rPr lang="en-US" sz="2600" dirty="0" err="1" smtClean="0"/>
              <a:t>etc</a:t>
            </a:r>
            <a:endParaRPr lang="en-US" sz="2600" dirty="0" smtClean="0"/>
          </a:p>
          <a:p>
            <a:pPr lvl="1"/>
            <a:r>
              <a:rPr lang="en-US" sz="2600" dirty="0" smtClean="0"/>
              <a:t>Give out copies of books with the promise they’d write a review</a:t>
            </a:r>
            <a:endParaRPr lang="en-US" sz="2600" dirty="0"/>
          </a:p>
          <a:p>
            <a:r>
              <a:rPr lang="en-US" sz="2800" dirty="0" smtClean="0"/>
              <a:t>Writing Contests / Awards</a:t>
            </a:r>
          </a:p>
          <a:p>
            <a:pPr lvl="1"/>
            <a:r>
              <a:rPr lang="en-US" sz="2600" dirty="0" smtClean="0"/>
              <a:t>Sometimes hard to win / attend</a:t>
            </a:r>
          </a:p>
          <a:p>
            <a:pPr lvl="1"/>
            <a:r>
              <a:rPr lang="en-US" sz="2600" dirty="0" smtClean="0"/>
              <a:t>Can be very attractive if you win</a:t>
            </a:r>
          </a:p>
        </p:txBody>
      </p:sp>
    </p:spTree>
    <p:extLst>
      <p:ext uri="{BB962C8B-B14F-4D97-AF65-F5344CB8AC3E}">
        <p14:creationId xmlns:p14="http://schemas.microsoft.com/office/powerpoint/2010/main" val="4537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Business: Advertising / Networking,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39261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Mailing list</a:t>
            </a:r>
          </a:p>
          <a:p>
            <a:pPr lvl="1"/>
            <a:r>
              <a:rPr lang="en-US" sz="2600" dirty="0"/>
              <a:t>iContact.com, </a:t>
            </a:r>
            <a:r>
              <a:rPr lang="en-US" sz="2600" dirty="0" smtClean="0"/>
              <a:t>MailChimp.com</a:t>
            </a:r>
          </a:p>
          <a:p>
            <a:pPr lvl="1"/>
            <a:r>
              <a:rPr lang="en-US" sz="2600" dirty="0" smtClean="0"/>
              <a:t>Start a list by asking friends / existing fans</a:t>
            </a:r>
          </a:p>
          <a:p>
            <a:pPr lvl="2"/>
            <a:r>
              <a:rPr lang="en-US" sz="2400" dirty="0" smtClean="0"/>
              <a:t>Give option to opt out</a:t>
            </a:r>
            <a:endParaRPr lang="en-US" sz="2400" dirty="0"/>
          </a:p>
          <a:p>
            <a:r>
              <a:rPr lang="en-US" sz="2800" dirty="0" smtClean="0"/>
              <a:t>Periodical newsletter</a:t>
            </a:r>
          </a:p>
          <a:p>
            <a:pPr lvl="1"/>
            <a:r>
              <a:rPr lang="en-US" sz="2600" dirty="0" smtClean="0"/>
              <a:t>Email / website</a:t>
            </a:r>
          </a:p>
          <a:p>
            <a:r>
              <a:rPr lang="en-US" sz="2800" dirty="0" smtClean="0"/>
              <a:t>Attend writers </a:t>
            </a:r>
            <a:r>
              <a:rPr lang="en-US" sz="2800" dirty="0"/>
              <a:t>c</a:t>
            </a:r>
            <a:r>
              <a:rPr lang="en-US" sz="2800" dirty="0" smtClean="0"/>
              <a:t>onferences / book conferences</a:t>
            </a:r>
          </a:p>
          <a:p>
            <a:pPr lvl="1"/>
            <a:r>
              <a:rPr lang="en-US" sz="2600" dirty="0" smtClean="0"/>
              <a:t>Meet people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76800"/>
            <a:ext cx="1981200" cy="1981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429000" y="6096000"/>
            <a:ext cx="3048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Business: Advertising / Networking,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3011143"/>
            <a:ext cx="3068594" cy="1927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5451" y="2228334"/>
            <a:ext cx="2296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World’s Economy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00781" y="2228334"/>
            <a:ext cx="2296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God’s Economy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85453" y="5068836"/>
            <a:ext cx="229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Buy Low, Sell High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110722" y="5181600"/>
            <a:ext cx="2296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More </a:t>
            </a:r>
            <a:r>
              <a:rPr lang="en-US" i="1" dirty="0"/>
              <a:t>Y</a:t>
            </a:r>
            <a:r>
              <a:rPr lang="en-US" i="1" dirty="0" smtClean="0"/>
              <a:t>ou </a:t>
            </a:r>
            <a:r>
              <a:rPr lang="en-US" i="1" dirty="0"/>
              <a:t>G</a:t>
            </a:r>
            <a:r>
              <a:rPr lang="en-US" i="1" dirty="0" smtClean="0"/>
              <a:t>ive, the </a:t>
            </a:r>
            <a:r>
              <a:rPr lang="en-US" i="1" dirty="0"/>
              <a:t>M</a:t>
            </a:r>
            <a:r>
              <a:rPr lang="en-US" i="1" dirty="0" smtClean="0"/>
              <a:t>ore </a:t>
            </a:r>
            <a:r>
              <a:rPr lang="en-US" i="1" dirty="0"/>
              <a:t>Y</a:t>
            </a:r>
            <a:r>
              <a:rPr lang="en-US" i="1" dirty="0" smtClean="0"/>
              <a:t>ou Get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83457" y="3790407"/>
            <a:ext cx="84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- vs -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35306" y="6017971"/>
            <a:ext cx="229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Networking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545987" y="5627072"/>
            <a:ext cx="554794" cy="4517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70" y="31242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Business</a:t>
            </a:r>
            <a:r>
              <a:rPr lang="en-US" dirty="0" smtClean="0"/>
              <a:t>: Make Product Accessible,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Again, need a website</a:t>
            </a:r>
          </a:p>
          <a:p>
            <a:pPr lvl="1"/>
            <a:r>
              <a:rPr lang="en-US" sz="1900" dirty="0" smtClean="0"/>
              <a:t>List your books, links to read / buy</a:t>
            </a:r>
          </a:p>
          <a:p>
            <a:pPr lvl="1"/>
            <a:r>
              <a:rPr lang="en-US" sz="1900" dirty="0" smtClean="0"/>
              <a:t>Add “Contact” page to allow people to ask questions / requests</a:t>
            </a:r>
          </a:p>
          <a:p>
            <a:r>
              <a:rPr lang="en-US" sz="2200" dirty="0" smtClean="0"/>
              <a:t>Hardback, paperback, eBook, audiobook</a:t>
            </a:r>
          </a:p>
          <a:p>
            <a:pPr lvl="1"/>
            <a:r>
              <a:rPr lang="en-US" sz="1900" dirty="0" smtClean="0"/>
              <a:t>The more formats the better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Business</a:t>
            </a:r>
            <a:r>
              <a:rPr lang="en-US" dirty="0" smtClean="0"/>
              <a:t>: Make Product Accessible,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Distribution (publishers’ superpower)</a:t>
            </a:r>
          </a:p>
          <a:p>
            <a:pPr lvl="1"/>
            <a:r>
              <a:rPr lang="en-US" sz="1900" dirty="0" smtClean="0"/>
              <a:t>Bookstores</a:t>
            </a:r>
          </a:p>
          <a:p>
            <a:pPr lvl="2"/>
            <a:r>
              <a:rPr lang="en-US" sz="1900" dirty="0" smtClean="0"/>
              <a:t>Big chains are dying</a:t>
            </a:r>
          </a:p>
          <a:p>
            <a:pPr lvl="2"/>
            <a:r>
              <a:rPr lang="en-US" sz="1900" dirty="0" smtClean="0"/>
              <a:t>Local, small shops are not</a:t>
            </a:r>
          </a:p>
          <a:p>
            <a:pPr lvl="1"/>
            <a:r>
              <a:rPr lang="en-US" sz="1900" dirty="0" smtClean="0"/>
              <a:t>Amazon and Barnes and Noble websites</a:t>
            </a:r>
          </a:p>
          <a:p>
            <a:pPr lvl="2"/>
            <a:r>
              <a:rPr lang="en-US" sz="1900" dirty="0" err="1" smtClean="0"/>
              <a:t>CreateSpace</a:t>
            </a:r>
            <a:r>
              <a:rPr lang="en-US" sz="1900" dirty="0" smtClean="0"/>
              <a:t>, Kindle Direct Publishing, Nook Press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Business</a:t>
            </a:r>
            <a:r>
              <a:rPr lang="en-US" dirty="0" smtClean="0"/>
              <a:t>: Make Product Accessible,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Book Fairs</a:t>
            </a:r>
          </a:p>
          <a:p>
            <a:pPr lvl="1"/>
            <a:r>
              <a:rPr lang="en-US" sz="1900" dirty="0" smtClean="0"/>
              <a:t>Check for invites for local authors</a:t>
            </a:r>
          </a:p>
          <a:p>
            <a:pPr lvl="1"/>
            <a:r>
              <a:rPr lang="en-US" sz="1900" dirty="0" smtClean="0"/>
              <a:t>Never hurts to ask</a:t>
            </a:r>
          </a:p>
          <a:p>
            <a:r>
              <a:rPr lang="en-US" sz="2200" dirty="0" smtClean="0"/>
              <a:t>Book Signings</a:t>
            </a:r>
          </a:p>
          <a:p>
            <a:pPr lvl="1"/>
            <a:r>
              <a:rPr lang="en-US" sz="1900" dirty="0" smtClean="0"/>
              <a:t>Find locations will a lot of traffic</a:t>
            </a:r>
          </a:p>
          <a:p>
            <a:pPr lvl="1"/>
            <a:r>
              <a:rPr lang="en-US" sz="1900" dirty="0" smtClean="0"/>
              <a:t>Find your audience</a:t>
            </a:r>
          </a:p>
          <a:p>
            <a:r>
              <a:rPr lang="en-US" sz="2200" dirty="0"/>
              <a:t>Give Presentations</a:t>
            </a:r>
          </a:p>
          <a:p>
            <a:pPr lvl="1"/>
            <a:r>
              <a:rPr lang="en-US" sz="1900" dirty="0"/>
              <a:t>Offer signed copies of all books purchased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Business: Work Hard to Produce,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160591"/>
            <a:ext cx="6238876" cy="195420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Set daily word count goals</a:t>
            </a:r>
          </a:p>
          <a:p>
            <a:pPr lvl="1"/>
            <a:r>
              <a:rPr lang="en-US" sz="2600" dirty="0" smtClean="0"/>
              <a:t>Keep a “Word Count” log / journal</a:t>
            </a:r>
          </a:p>
          <a:p>
            <a:r>
              <a:rPr lang="en-US" sz="2800" dirty="0" smtClean="0"/>
              <a:t>Balance with attending conferences / meeting with friends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047297"/>
            <a:ext cx="5400675" cy="27908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371600" y="5715000"/>
            <a:ext cx="1752600" cy="9906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4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Business: Work Hard to Produce,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160591"/>
            <a:ext cx="6238876" cy="195420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Find a writing spot</a:t>
            </a:r>
          </a:p>
          <a:p>
            <a:r>
              <a:rPr lang="en-US" sz="2800" dirty="0"/>
              <a:t>Don’t wait for </a:t>
            </a:r>
            <a:r>
              <a:rPr lang="en-US" sz="2800" dirty="0" smtClean="0"/>
              <a:t>inspiration</a:t>
            </a:r>
          </a:p>
          <a:p>
            <a:pPr lvl="1"/>
            <a:r>
              <a:rPr lang="en-US" sz="2600" i="1" dirty="0" smtClean="0"/>
              <a:t>Let feelings follow actions</a:t>
            </a:r>
            <a:endParaRPr lang="en-US" sz="2600" i="1" dirty="0"/>
          </a:p>
          <a:p>
            <a:r>
              <a:rPr lang="en-US" sz="2800" dirty="0"/>
              <a:t>Finish as quickly as possible</a:t>
            </a:r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01548"/>
            <a:ext cx="35718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Business: Be Lucky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ALL</a:t>
            </a:r>
            <a:r>
              <a:rPr lang="en-US" sz="2800" dirty="0" smtClean="0"/>
              <a:t> successful writers have a lucky break story</a:t>
            </a:r>
          </a:p>
          <a:p>
            <a:r>
              <a:rPr lang="en-US" sz="2800" dirty="0" smtClean="0"/>
              <a:t>Try and try and try and try and try</a:t>
            </a:r>
          </a:p>
          <a:p>
            <a:pPr lvl="1"/>
            <a:r>
              <a:rPr lang="en-US" sz="2400" dirty="0" smtClean="0"/>
              <a:t>“You miss a hundred percent of </a:t>
            </a:r>
            <a:r>
              <a:rPr lang="en-US" sz="2400" dirty="0"/>
              <a:t>the shots you don’t take.” - Wayne Gretzky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724400"/>
            <a:ext cx="3481388" cy="195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Amy’s Hot Dog Business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2" y="1447800"/>
            <a:ext cx="2388576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35600"/>
            <a:ext cx="1257301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7786" y="6237357"/>
            <a:ext cx="10588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600200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Problem #1</a:t>
            </a:r>
            <a:r>
              <a:rPr lang="en-US" sz="2400" dirty="0" smtClean="0"/>
              <a:t>: Hot dogs contains rat droppings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Solution #1</a:t>
            </a:r>
            <a:r>
              <a:rPr lang="en-US" sz="2400" dirty="0" smtClean="0"/>
              <a:t>: Amy upgrades to all-beef hot dogs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Problem #2</a:t>
            </a:r>
            <a:r>
              <a:rPr lang="en-US" sz="2400" dirty="0" smtClean="0"/>
              <a:t>: People of India don’t like beef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Solution #2</a:t>
            </a:r>
            <a:r>
              <a:rPr lang="en-US" sz="2400" dirty="0" smtClean="0"/>
              <a:t>: Amy switches to all-turkey hot dogs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22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Money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inspirational story 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73588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Money Writing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1" y="304800"/>
            <a:ext cx="18288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9257" y="2594387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john@johnhopewriting.com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57" y="1354480"/>
            <a:ext cx="4228056" cy="1044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5" y="4922206"/>
            <a:ext cx="1388245" cy="17833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953000"/>
            <a:ext cx="1172400" cy="1676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922206"/>
            <a:ext cx="1114996" cy="174775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00" y="4876800"/>
            <a:ext cx="1365400" cy="1818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25" y="5057157"/>
            <a:ext cx="1289102" cy="16677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extBox 11"/>
          <p:cNvSpPr txBox="1"/>
          <p:nvPr/>
        </p:nvSpPr>
        <p:spPr>
          <a:xfrm>
            <a:off x="7120804" y="4445646"/>
            <a:ext cx="155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Coming</a:t>
            </a:r>
          </a:p>
          <a:p>
            <a:pPr algn="ctr"/>
            <a:r>
              <a:rPr lang="en-US" i="1" dirty="0" smtClean="0"/>
              <a:t>Sept 2015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302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Amy’s Hot Dog Business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2" y="1447800"/>
            <a:ext cx="2388576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35600"/>
            <a:ext cx="1257301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7786" y="6237357"/>
            <a:ext cx="10588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600200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Amy’s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Know Your Customers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5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Betty’s Hot Dog Business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3" y="1447800"/>
            <a:ext cx="2589513" cy="3881437"/>
          </a:xfrm>
        </p:spPr>
      </p:pic>
      <p:sp>
        <p:nvSpPr>
          <p:cNvPr id="7" name="TextBox 6"/>
          <p:cNvSpPr txBox="1"/>
          <p:nvPr/>
        </p:nvSpPr>
        <p:spPr>
          <a:xfrm>
            <a:off x="3124200" y="1600200"/>
            <a:ext cx="533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Problem #1</a:t>
            </a:r>
            <a:r>
              <a:rPr lang="en-US" sz="2400" dirty="0" smtClean="0"/>
              <a:t>: Nepalese people don’t know what hot dogs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Solution #1</a:t>
            </a:r>
            <a:r>
              <a:rPr lang="en-US" sz="2400" dirty="0" smtClean="0"/>
              <a:t>: Betty tours the country, sharing hot dogs and hot dog information with lots of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Problem #2</a:t>
            </a:r>
            <a:r>
              <a:rPr lang="en-US" sz="2400" dirty="0" smtClean="0"/>
              <a:t>: Nepalese people must hike the Himalayan Mountains to buy hot dogs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Solution #2</a:t>
            </a:r>
            <a:r>
              <a:rPr lang="en-US" sz="2400" dirty="0" smtClean="0"/>
              <a:t>: Betty opens a chain of hot dog restaurants throughout the country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17" y="5371864"/>
            <a:ext cx="779483" cy="952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6400800"/>
            <a:ext cx="10588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Nepal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509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Betty’s Hot Dog Business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600200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Betty’s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Advertising / 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Make Product </a:t>
            </a:r>
            <a:r>
              <a:rPr lang="en-US" sz="4400" dirty="0"/>
              <a:t>A</a:t>
            </a:r>
            <a:r>
              <a:rPr lang="en-US" sz="4400" dirty="0" smtClean="0"/>
              <a:t>ccessible</a:t>
            </a:r>
            <a:endParaRPr lang="en-US" sz="4400" dirty="0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3" y="1447800"/>
            <a:ext cx="2589513" cy="3881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17" y="5371864"/>
            <a:ext cx="779483" cy="952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6400800"/>
            <a:ext cx="10588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Nepal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010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Carol’s Hot Dog Business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77009"/>
            <a:ext cx="2474341" cy="3881437"/>
          </a:xfrm>
        </p:spPr>
      </p:pic>
      <p:sp>
        <p:nvSpPr>
          <p:cNvPr id="7" name="TextBox 6"/>
          <p:cNvSpPr txBox="1"/>
          <p:nvPr/>
        </p:nvSpPr>
        <p:spPr>
          <a:xfrm>
            <a:off x="3124200" y="1600200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Problem</a:t>
            </a:r>
            <a:r>
              <a:rPr lang="en-US" sz="2400" dirty="0" smtClean="0"/>
              <a:t>: Australians LOVE hot dogs so much, Carol keeps running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Solution</a:t>
            </a:r>
            <a:r>
              <a:rPr lang="en-US" sz="2400" dirty="0" smtClean="0"/>
              <a:t>: Carol sets up a network of hot dog-producing factories and keeps a daily quota of hot dogs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64" y="5562600"/>
            <a:ext cx="1421710" cy="710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9441" y="6324600"/>
            <a:ext cx="129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Australia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5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Carol’s Hot Dog Business</a:t>
            </a:r>
            <a:endParaRPr lang="en-US" dirty="0"/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77009"/>
            <a:ext cx="2474341" cy="3881437"/>
          </a:xfrm>
        </p:spPr>
      </p:pic>
      <p:sp>
        <p:nvSpPr>
          <p:cNvPr id="7" name="TextBox 6"/>
          <p:cNvSpPr txBox="1"/>
          <p:nvPr/>
        </p:nvSpPr>
        <p:spPr>
          <a:xfrm>
            <a:off x="3124200" y="1600200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Carol’s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Work Hard to Produce</a:t>
            </a:r>
            <a:endParaRPr lang="en-US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64" y="5562600"/>
            <a:ext cx="1421710" cy="7108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9441" y="6324600"/>
            <a:ext cx="129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Australia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023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Debbie’s Hot Dog Business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30919"/>
            <a:ext cx="2479976" cy="3881437"/>
          </a:xfrm>
        </p:spPr>
      </p:pic>
      <p:sp>
        <p:nvSpPr>
          <p:cNvPr id="7" name="TextBox 6"/>
          <p:cNvSpPr txBox="1"/>
          <p:nvPr/>
        </p:nvSpPr>
        <p:spPr>
          <a:xfrm>
            <a:off x="3124200" y="1600200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Problem</a:t>
            </a:r>
            <a:r>
              <a:rPr lang="en-US" sz="2400" dirty="0" smtClean="0"/>
              <a:t>: Initially discovers there are not too many people to buy hot dogs at the North Pole.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Solution</a:t>
            </a:r>
            <a:r>
              <a:rPr lang="en-US" sz="2400" dirty="0" smtClean="0"/>
              <a:t>: She gets lucky. Christmas elves pop out and buy lots of hot dogs. Santa gives Debbie a multi-million dollar contract to produce hot dogs for his elves for the next 100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78780"/>
            <a:ext cx="11430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343</TotalTime>
  <Words>1018</Words>
  <Application>Microsoft Office PowerPoint</Application>
  <PresentationFormat>On-screen Show (4:3)</PresentationFormat>
  <Paragraphs>204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Facet</vt:lpstr>
      <vt:lpstr>How to Make Money Writing</vt:lpstr>
      <vt:lpstr>The Story of the A-B-C-D  “Hot Dog” Friends</vt:lpstr>
      <vt:lpstr>Amy’s Hot Dog Business</vt:lpstr>
      <vt:lpstr>Amy’s Hot Dog Business</vt:lpstr>
      <vt:lpstr>Betty’s Hot Dog Business</vt:lpstr>
      <vt:lpstr>Betty’s Hot Dog Business</vt:lpstr>
      <vt:lpstr>Carol’s Hot Dog Business</vt:lpstr>
      <vt:lpstr>Carol’s Hot Dog Business</vt:lpstr>
      <vt:lpstr>Debbie’s Hot Dog Business</vt:lpstr>
      <vt:lpstr>Debbie’s Hot Dog Business</vt:lpstr>
      <vt:lpstr>Hot Dog Friends</vt:lpstr>
      <vt:lpstr>Who Makes Money in Writing Industry?</vt:lpstr>
      <vt:lpstr>Make Money Writing</vt:lpstr>
      <vt:lpstr>How to Run a Writing Business</vt:lpstr>
      <vt:lpstr>How to Run a Writing Business Business Plan Example</vt:lpstr>
      <vt:lpstr>How to Run a Writing Business</vt:lpstr>
      <vt:lpstr>Writing Business: Quality</vt:lpstr>
      <vt:lpstr>Writing Business: Know Your Customers</vt:lpstr>
      <vt:lpstr>Writing Business: Advertising / Networking, 1</vt:lpstr>
      <vt:lpstr>Writing Business: Advertising / Networking, 2</vt:lpstr>
      <vt:lpstr>Writing Business: Advertising / Networking, 3</vt:lpstr>
      <vt:lpstr>Writing Business: Advertising / Networking, 4</vt:lpstr>
      <vt:lpstr>Writing Business: Advertising / Networking, 5</vt:lpstr>
      <vt:lpstr>Writing Business: Make Product Accessible, 1</vt:lpstr>
      <vt:lpstr>Writing Business: Make Product Accessible, 2</vt:lpstr>
      <vt:lpstr>Writing Business: Make Product Accessible, 3</vt:lpstr>
      <vt:lpstr>Writing Business: Work Hard to Produce, 1</vt:lpstr>
      <vt:lpstr>Writing Business: Work Hard to Produce, 2</vt:lpstr>
      <vt:lpstr>Writing Business: Be Lucky</vt:lpstr>
      <vt:lpstr>How to Make Money Writing</vt:lpstr>
      <vt:lpstr>How to Make Money Writing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Money Writing</dc:title>
  <dc:creator>Hope, John R</dc:creator>
  <cp:lastModifiedBy>Hope, John R</cp:lastModifiedBy>
  <cp:revision>35</cp:revision>
  <dcterms:created xsi:type="dcterms:W3CDTF">2006-08-16T00:00:00Z</dcterms:created>
  <dcterms:modified xsi:type="dcterms:W3CDTF">2015-06-27T15:17:40Z</dcterms:modified>
</cp:coreProperties>
</file>