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71" r:id="rId14"/>
    <p:sldId id="277" r:id="rId15"/>
    <p:sldId id="278" r:id="rId16"/>
    <p:sldId id="272" r:id="rId17"/>
    <p:sldId id="273" r:id="rId18"/>
    <p:sldId id="274" r:id="rId19"/>
    <p:sldId id="279" r:id="rId20"/>
    <p:sldId id="276" r:id="rId21"/>
    <p:sldId id="280" r:id="rId22"/>
    <p:sldId id="281" r:id="rId23"/>
    <p:sldId id="267" r:id="rId24"/>
    <p:sldId id="268" r:id="rId25"/>
    <p:sldId id="284" r:id="rId26"/>
    <p:sldId id="290" r:id="rId27"/>
    <p:sldId id="283" r:id="rId28"/>
    <p:sldId id="275" r:id="rId29"/>
    <p:sldId id="269" r:id="rId30"/>
    <p:sldId id="285" r:id="rId31"/>
    <p:sldId id="282" r:id="rId32"/>
    <p:sldId id="291" r:id="rId33"/>
    <p:sldId id="286" r:id="rId34"/>
    <p:sldId id="287" r:id="rId35"/>
    <p:sldId id="288" r:id="rId36"/>
    <p:sldId id="289" r:id="rId37"/>
    <p:sldId id="292" r:id="rId38"/>
    <p:sldId id="293" r:id="rId39"/>
    <p:sldId id="294" r:id="rId40"/>
    <p:sldId id="295" r:id="rId41"/>
    <p:sldId id="296" r:id="rId42"/>
    <p:sldId id="298" r:id="rId43"/>
    <p:sldId id="297" r:id="rId44"/>
    <p:sldId id="299" r:id="rId45"/>
    <p:sldId id="302" r:id="rId46"/>
    <p:sldId id="300" r:id="rId47"/>
    <p:sldId id="301" r:id="rId48"/>
    <p:sldId id="303" r:id="rId49"/>
    <p:sldId id="304" r:id="rId50"/>
    <p:sldId id="308" r:id="rId51"/>
    <p:sldId id="305" r:id="rId52"/>
    <p:sldId id="309" r:id="rId53"/>
    <p:sldId id="310" r:id="rId54"/>
    <p:sldId id="306" r:id="rId55"/>
    <p:sldId id="311" r:id="rId56"/>
    <p:sldId id="312" r:id="rId57"/>
    <p:sldId id="313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14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1820440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46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3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69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61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52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88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31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22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47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66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73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92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9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26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01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07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4/30/2016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3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hyperlink" Target="http://www.ferdyonfilms.com/wp-content/uploads/2010/05/Conan3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hyperlink" Target="http://www.ferdyonfilms.com/wp-content/uploads/2010/05/Conan6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Short Story Workshop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John Hope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10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88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1600200"/>
            <a:ext cx="7704667" cy="4399616"/>
          </a:xfrm>
        </p:spPr>
        <p:txBody>
          <a:bodyPr>
            <a:normAutofit/>
          </a:bodyPr>
          <a:lstStyle/>
          <a:p>
            <a:r>
              <a:rPr lang="en-US" dirty="0"/>
              <a:t>What </a:t>
            </a:r>
            <a:r>
              <a:rPr lang="en-US" dirty="0" smtClean="0"/>
              <a:t>makes good characters?</a:t>
            </a:r>
          </a:p>
          <a:p>
            <a:pPr lvl="1"/>
            <a:r>
              <a:rPr lang="en-US" dirty="0" smtClean="0"/>
              <a:t>Definition</a:t>
            </a:r>
          </a:p>
          <a:p>
            <a:pPr lvl="1"/>
            <a:r>
              <a:rPr lang="en-US" dirty="0" smtClean="0"/>
              <a:t>Depth</a:t>
            </a:r>
          </a:p>
          <a:p>
            <a:pPr lvl="1"/>
            <a:r>
              <a:rPr lang="en-US" dirty="0" smtClean="0"/>
              <a:t>Heart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22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304800"/>
            <a:ext cx="7704667" cy="1981200"/>
          </a:xfrm>
        </p:spPr>
        <p:txBody>
          <a:bodyPr>
            <a:normAutofit/>
          </a:bodyPr>
          <a:lstStyle/>
          <a:p>
            <a:r>
              <a:rPr lang="en-US" dirty="0" smtClean="0"/>
              <a:t>Characters - </a:t>
            </a:r>
            <a:r>
              <a:rPr lang="en-US" i="1" dirty="0" smtClean="0"/>
              <a:t>Definition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743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What they’re </a:t>
            </a:r>
            <a:r>
              <a:rPr lang="en-US" dirty="0" smtClean="0"/>
              <a:t>named</a:t>
            </a:r>
          </a:p>
          <a:p>
            <a:pPr lvl="1"/>
            <a:r>
              <a:rPr lang="en-US" dirty="0" smtClean="0"/>
              <a:t>Names are readers’ first impression</a:t>
            </a:r>
          </a:p>
          <a:p>
            <a:pPr lvl="1"/>
            <a:r>
              <a:rPr lang="en-US" dirty="0" smtClean="0"/>
              <a:t>Darth Vader, Scout, Harry Potter</a:t>
            </a:r>
            <a:r>
              <a:rPr lang="en-US" dirty="0"/>
              <a:t>, Scarlett </a:t>
            </a:r>
            <a:r>
              <a:rPr lang="en-US" dirty="0" smtClean="0"/>
              <a:t>O'Hara</a:t>
            </a:r>
          </a:p>
          <a:p>
            <a:pPr lvl="1"/>
            <a:r>
              <a:rPr lang="en-US" dirty="0" smtClean="0"/>
              <a:t>Avoid main character names with the same first letter</a:t>
            </a:r>
            <a:endParaRPr lang="en-US" dirty="0"/>
          </a:p>
          <a:p>
            <a:r>
              <a:rPr lang="en-US" dirty="0"/>
              <a:t>What they look </a:t>
            </a:r>
            <a:r>
              <a:rPr lang="en-US" dirty="0" smtClean="0"/>
              <a:t>like</a:t>
            </a:r>
          </a:p>
          <a:p>
            <a:pPr lvl="1"/>
            <a:r>
              <a:rPr lang="en-US" dirty="0" smtClean="0"/>
              <a:t>Readers need a visual</a:t>
            </a:r>
          </a:p>
          <a:p>
            <a:pPr lvl="1"/>
            <a:r>
              <a:rPr lang="en-US" dirty="0" smtClean="0"/>
              <a:t>Helps to separate characters in readers’ minds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525964"/>
            <a:ext cx="2743200" cy="15155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343401"/>
            <a:ext cx="1889760" cy="23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4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4373"/>
            <a:ext cx="6644640" cy="1293028"/>
          </a:xfrm>
        </p:spPr>
        <p:txBody>
          <a:bodyPr>
            <a:normAutofit/>
          </a:bodyPr>
          <a:lstStyle/>
          <a:p>
            <a:r>
              <a:rPr lang="en-US" dirty="0" smtClean="0"/>
              <a:t>Characters - </a:t>
            </a:r>
            <a:r>
              <a:rPr lang="en-US" i="1" dirty="0" smtClean="0"/>
              <a:t>Definition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209800"/>
            <a:ext cx="7704667" cy="3790016"/>
          </a:xfrm>
        </p:spPr>
        <p:txBody>
          <a:bodyPr>
            <a:normAutofit/>
          </a:bodyPr>
          <a:lstStyle/>
          <a:p>
            <a:r>
              <a:rPr lang="en-US" dirty="0" smtClean="0"/>
              <a:t>What </a:t>
            </a:r>
            <a:r>
              <a:rPr lang="en-US" dirty="0"/>
              <a:t>they </a:t>
            </a:r>
            <a:r>
              <a:rPr lang="en-US" dirty="0" smtClean="0"/>
              <a:t>do</a:t>
            </a:r>
          </a:p>
          <a:p>
            <a:pPr lvl="1"/>
            <a:r>
              <a:rPr lang="en-US" dirty="0" smtClean="0"/>
              <a:t>Distinctive quarks </a:t>
            </a:r>
            <a:endParaRPr lang="en-US" dirty="0"/>
          </a:p>
          <a:p>
            <a:r>
              <a:rPr lang="en-US" dirty="0"/>
              <a:t>What they </a:t>
            </a:r>
            <a:r>
              <a:rPr lang="en-US" dirty="0" smtClean="0"/>
              <a:t>say</a:t>
            </a:r>
          </a:p>
          <a:p>
            <a:pPr lvl="1"/>
            <a:r>
              <a:rPr lang="en-US" dirty="0" smtClean="0"/>
              <a:t>Distinctive speech</a:t>
            </a:r>
            <a:endParaRPr lang="en-US" dirty="0"/>
          </a:p>
          <a:p>
            <a:r>
              <a:rPr lang="en-US" dirty="0"/>
              <a:t>What they </a:t>
            </a:r>
            <a:r>
              <a:rPr lang="en-US" dirty="0" smtClean="0"/>
              <a:t>think</a:t>
            </a:r>
          </a:p>
          <a:p>
            <a:pPr lvl="1"/>
            <a:r>
              <a:rPr lang="en-US" dirty="0" smtClean="0"/>
              <a:t>Creative, funny, odd, stupid, insane, etc.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850" y="2133600"/>
            <a:ext cx="4321790" cy="289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9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990599"/>
          </a:xfrm>
        </p:spPr>
        <p:txBody>
          <a:bodyPr/>
          <a:lstStyle/>
          <a:p>
            <a:r>
              <a:rPr lang="en-US" dirty="0"/>
              <a:t>Characters - </a:t>
            </a:r>
            <a:r>
              <a:rPr lang="en-US" i="1" dirty="0"/>
              <a:t>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219200"/>
            <a:ext cx="7315200" cy="5638800"/>
          </a:xfrm>
        </p:spPr>
        <p:txBody>
          <a:bodyPr>
            <a:normAutofit/>
          </a:bodyPr>
          <a:lstStyle/>
          <a:p>
            <a:r>
              <a:rPr lang="en-US" dirty="0" smtClean="0"/>
              <a:t>What readers like in characters</a:t>
            </a:r>
          </a:p>
          <a:p>
            <a:pPr lvl="1"/>
            <a:r>
              <a:rPr lang="en-US" dirty="0" smtClean="0"/>
              <a:t>Has flaws</a:t>
            </a:r>
          </a:p>
          <a:p>
            <a:pPr lvl="1"/>
            <a:r>
              <a:rPr lang="en-US" dirty="0" smtClean="0"/>
              <a:t>Humble</a:t>
            </a:r>
            <a:endParaRPr lang="en-US" dirty="0"/>
          </a:p>
          <a:p>
            <a:pPr lvl="1"/>
            <a:r>
              <a:rPr lang="en-US" dirty="0" smtClean="0"/>
              <a:t>Good character (dependable / keep promises / honest)</a:t>
            </a:r>
            <a:endParaRPr lang="en-US" dirty="0"/>
          </a:p>
          <a:p>
            <a:pPr lvl="1"/>
            <a:r>
              <a:rPr lang="en-US" dirty="0" smtClean="0"/>
              <a:t>Live by morals / standards</a:t>
            </a:r>
            <a:endParaRPr lang="en-US" dirty="0"/>
          </a:p>
          <a:p>
            <a:pPr lvl="1"/>
            <a:r>
              <a:rPr lang="en-US" dirty="0" smtClean="0"/>
              <a:t>Helpful / </a:t>
            </a:r>
            <a:r>
              <a:rPr lang="en-US" dirty="0"/>
              <a:t>compassionate (esp. for certain people)</a:t>
            </a:r>
          </a:p>
          <a:p>
            <a:pPr lvl="1"/>
            <a:r>
              <a:rPr lang="en-US" dirty="0" smtClean="0"/>
              <a:t>Funny / sense of humor</a:t>
            </a:r>
            <a:endParaRPr lang="en-US" dirty="0"/>
          </a:p>
          <a:p>
            <a:pPr lvl="1"/>
            <a:r>
              <a:rPr lang="en-US" dirty="0" smtClean="0"/>
              <a:t>Courageous, yet shows fear</a:t>
            </a:r>
          </a:p>
          <a:p>
            <a:pPr lvl="1"/>
            <a:r>
              <a:rPr lang="en-US" dirty="0" smtClean="0"/>
              <a:t>Relatable goals</a:t>
            </a:r>
            <a:endParaRPr lang="en-US" dirty="0"/>
          </a:p>
          <a:p>
            <a:pPr lvl="1"/>
            <a:r>
              <a:rPr lang="en-US" dirty="0" smtClean="0"/>
              <a:t>Down to Earth / level-headed / even-tempered</a:t>
            </a:r>
          </a:p>
          <a:p>
            <a:pPr lvl="1"/>
            <a:r>
              <a:rPr lang="en-US" dirty="0" smtClean="0"/>
              <a:t>Smart</a:t>
            </a:r>
          </a:p>
          <a:p>
            <a:pPr lvl="1"/>
            <a:r>
              <a:rPr lang="en-US" dirty="0" smtClean="0"/>
              <a:t>Cool (esp. in tense moments)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9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990599"/>
          </a:xfrm>
        </p:spPr>
        <p:txBody>
          <a:bodyPr/>
          <a:lstStyle/>
          <a:p>
            <a:r>
              <a:rPr lang="en-US" dirty="0"/>
              <a:t>Characters - </a:t>
            </a:r>
            <a:r>
              <a:rPr lang="en-US" i="1" dirty="0"/>
              <a:t>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219200"/>
            <a:ext cx="7315200" cy="5638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What readers don’t like in characters</a:t>
            </a:r>
          </a:p>
          <a:p>
            <a:pPr lvl="1"/>
            <a:r>
              <a:rPr lang="en-US" dirty="0" smtClean="0"/>
              <a:t>Perfect</a:t>
            </a:r>
          </a:p>
          <a:p>
            <a:pPr lvl="1"/>
            <a:r>
              <a:rPr lang="en-US" dirty="0" smtClean="0"/>
              <a:t>Liar / undependable / carelessly breaks promises</a:t>
            </a:r>
            <a:endParaRPr lang="en-US" dirty="0"/>
          </a:p>
          <a:p>
            <a:pPr lvl="1"/>
            <a:r>
              <a:rPr lang="en-US" dirty="0" smtClean="0"/>
              <a:t>Brags / sees themselves as superior</a:t>
            </a:r>
            <a:endParaRPr lang="en-US" dirty="0"/>
          </a:p>
          <a:p>
            <a:pPr lvl="1"/>
            <a:r>
              <a:rPr lang="en-US" dirty="0" smtClean="0"/>
              <a:t>Unsportsmanlike / unfair</a:t>
            </a:r>
            <a:endParaRPr lang="en-US" dirty="0"/>
          </a:p>
          <a:p>
            <a:pPr lvl="1"/>
            <a:r>
              <a:rPr lang="en-US" dirty="0" smtClean="0"/>
              <a:t>Self-serving</a:t>
            </a:r>
            <a:endParaRPr lang="en-US" dirty="0"/>
          </a:p>
          <a:p>
            <a:pPr lvl="1"/>
            <a:r>
              <a:rPr lang="en-US" dirty="0" smtClean="0"/>
              <a:t>Not funny / bad sense of humor</a:t>
            </a:r>
            <a:endParaRPr lang="en-US" dirty="0"/>
          </a:p>
          <a:p>
            <a:pPr lvl="1"/>
            <a:r>
              <a:rPr lang="en-US" dirty="0" smtClean="0"/>
              <a:t>Hidden cowards</a:t>
            </a:r>
            <a:endParaRPr lang="en-US" dirty="0"/>
          </a:p>
          <a:p>
            <a:pPr lvl="1"/>
            <a:r>
              <a:rPr lang="en-US" dirty="0" smtClean="0"/>
              <a:t>Unworthy goals</a:t>
            </a:r>
          </a:p>
          <a:p>
            <a:pPr lvl="1"/>
            <a:r>
              <a:rPr lang="en-US" dirty="0" smtClean="0"/>
              <a:t>Extreme behavior / mood swings</a:t>
            </a:r>
            <a:endParaRPr lang="en-US" dirty="0"/>
          </a:p>
          <a:p>
            <a:pPr lvl="1"/>
            <a:r>
              <a:rPr lang="en-US" dirty="0" smtClean="0"/>
              <a:t>Bullies others</a:t>
            </a:r>
          </a:p>
          <a:p>
            <a:pPr lvl="1"/>
            <a:r>
              <a:rPr lang="en-US" dirty="0" smtClean="0"/>
              <a:t>Whines </a:t>
            </a:r>
            <a:r>
              <a:rPr lang="en-US" dirty="0"/>
              <a:t>and </a:t>
            </a:r>
            <a:r>
              <a:rPr lang="en-US" dirty="0" smtClean="0"/>
              <a:t>complains</a:t>
            </a:r>
          </a:p>
          <a:p>
            <a:pPr lvl="1"/>
            <a:r>
              <a:rPr lang="en-US" dirty="0" smtClean="0"/>
              <a:t>Panics </a:t>
            </a:r>
            <a:r>
              <a:rPr lang="en-US" dirty="0"/>
              <a:t>under </a:t>
            </a:r>
            <a:r>
              <a:rPr lang="en-US" dirty="0" smtClean="0"/>
              <a:t>pressure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44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600199"/>
          </a:xfrm>
        </p:spPr>
        <p:txBody>
          <a:bodyPr>
            <a:normAutofit/>
          </a:bodyPr>
          <a:lstStyle/>
          <a:p>
            <a:r>
              <a:rPr lang="en-US" dirty="0" smtClean="0"/>
              <a:t>Characters - </a:t>
            </a:r>
            <a:r>
              <a:rPr lang="en-US" i="1" dirty="0" smtClean="0"/>
              <a:t>Want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704667" cy="2895600"/>
          </a:xfrm>
        </p:spPr>
        <p:txBody>
          <a:bodyPr>
            <a:normAutofit/>
          </a:bodyPr>
          <a:lstStyle/>
          <a:p>
            <a:r>
              <a:rPr lang="en-US" dirty="0" smtClean="0"/>
              <a:t>ALL characters should want something (desire/goal)</a:t>
            </a:r>
          </a:p>
          <a:p>
            <a:pPr lvl="1"/>
            <a:r>
              <a:rPr lang="en-US" dirty="0" smtClean="0"/>
              <a:t>If a character doesn’t want something, he/she doesn’t belong in your story</a:t>
            </a:r>
          </a:p>
          <a:p>
            <a:pPr lvl="1"/>
            <a:r>
              <a:rPr lang="en-US" dirty="0" smtClean="0"/>
              <a:t>The stronger the want, the better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4295470"/>
            <a:ext cx="3048000" cy="20132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6350" y="464820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Needs: Air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743700" y="464820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Wants: </a:t>
            </a:r>
          </a:p>
          <a:p>
            <a:r>
              <a:rPr lang="en-US" sz="2400" dirty="0" smtClean="0"/>
              <a:t>To Live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9224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Characters - </a:t>
            </a:r>
            <a:r>
              <a:rPr lang="en-US" i="1" dirty="0" smtClean="0"/>
              <a:t>Depth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1828800"/>
            <a:ext cx="7704667" cy="4724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Secrets / Something under the surface</a:t>
            </a:r>
          </a:p>
          <a:p>
            <a:pPr lvl="1"/>
            <a:r>
              <a:rPr lang="en-US" dirty="0" smtClean="0"/>
              <a:t>Example: Leader of AA meetings hides liquor for himself</a:t>
            </a:r>
          </a:p>
          <a:p>
            <a:r>
              <a:rPr lang="en-US" dirty="0" smtClean="0"/>
              <a:t>Contradiction</a:t>
            </a:r>
          </a:p>
          <a:p>
            <a:pPr lvl="1"/>
            <a:r>
              <a:rPr lang="en-US" dirty="0" smtClean="0"/>
              <a:t>Example: Black-wearing, goth-like, yet loves butterflies</a:t>
            </a:r>
          </a:p>
          <a:p>
            <a:pPr lvl="1"/>
            <a:r>
              <a:rPr lang="en-US" dirty="0" smtClean="0"/>
              <a:t>Example: Fights for equality, yet fiercely competitive</a:t>
            </a:r>
          </a:p>
          <a:p>
            <a:r>
              <a:rPr lang="en-US" dirty="0" smtClean="0"/>
              <a:t>Personal History</a:t>
            </a:r>
          </a:p>
          <a:p>
            <a:pPr lvl="1"/>
            <a:r>
              <a:rPr lang="en-US" dirty="0" smtClean="0"/>
              <a:t>Background</a:t>
            </a:r>
            <a:endParaRPr lang="en-US" dirty="0"/>
          </a:p>
          <a:p>
            <a:pPr lvl="1"/>
            <a:r>
              <a:rPr lang="en-US" dirty="0"/>
              <a:t>Past struggles / conquests</a:t>
            </a:r>
          </a:p>
          <a:p>
            <a:pPr lvl="1"/>
            <a:r>
              <a:rPr lang="en-US" dirty="0"/>
              <a:t>Past relationships</a:t>
            </a:r>
          </a:p>
          <a:p>
            <a:pPr lvl="1"/>
            <a:r>
              <a:rPr lang="en-US" dirty="0" smtClean="0"/>
              <a:t>Deep-seeded interests</a:t>
            </a:r>
            <a:r>
              <a:rPr lang="en-US" dirty="0"/>
              <a:t>, </a:t>
            </a:r>
            <a:r>
              <a:rPr lang="en-US" dirty="0" smtClean="0"/>
              <a:t>desires</a:t>
            </a:r>
          </a:p>
          <a:p>
            <a:pPr lvl="1"/>
            <a:r>
              <a:rPr lang="en-US" dirty="0" smtClean="0"/>
              <a:t>Leads to a vulnerability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1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8691" y="436115"/>
            <a:ext cx="6377940" cy="1293028"/>
          </a:xfrm>
        </p:spPr>
        <p:txBody>
          <a:bodyPr>
            <a:normAutofit/>
          </a:bodyPr>
          <a:lstStyle/>
          <a:p>
            <a:r>
              <a:rPr lang="en-US" dirty="0" smtClean="0"/>
              <a:t>Characters - </a:t>
            </a:r>
            <a:r>
              <a:rPr lang="en-US" i="1" dirty="0" smtClean="0"/>
              <a:t>Depth</a:t>
            </a:r>
            <a:endParaRPr lang="en-US" i="1" dirty="0"/>
          </a:p>
        </p:txBody>
      </p:sp>
      <p:pic>
        <p:nvPicPr>
          <p:cNvPr id="4" name="Picture 2" descr="http://www.ferdyonfilms.com/wp-content/uploads/2010/05/Conan3-e1273251348106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99394"/>
            <a:ext cx="3581400" cy="150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www.ferdyonfilms.com/wp-content/uploads/2010/05/Conan6-e1273251225838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40005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485" y="1491564"/>
            <a:ext cx="3140115" cy="151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038600"/>
            <a:ext cx="1769364" cy="256429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676400" y="3016528"/>
            <a:ext cx="2180082" cy="869672"/>
            <a:chOff x="1676400" y="3016528"/>
            <a:chExt cx="2180082" cy="869672"/>
          </a:xfrm>
        </p:grpSpPr>
        <p:sp>
          <p:nvSpPr>
            <p:cNvPr id="8" name="Down Arrow 7"/>
            <p:cNvSpPr/>
            <p:nvPr/>
          </p:nvSpPr>
          <p:spPr>
            <a:xfrm rot="10800000">
              <a:off x="1676400" y="3016528"/>
              <a:ext cx="304800" cy="86967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75282" y="3220975"/>
              <a:ext cx="1981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Bad Guy Kills Mommy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76754" y="1878211"/>
            <a:ext cx="1981200" cy="573250"/>
            <a:chOff x="3853098" y="1874290"/>
            <a:chExt cx="1981200" cy="573250"/>
          </a:xfrm>
        </p:grpSpPr>
        <p:sp>
          <p:nvSpPr>
            <p:cNvPr id="9" name="Down Arrow 8"/>
            <p:cNvSpPr/>
            <p:nvPr/>
          </p:nvSpPr>
          <p:spPr>
            <a:xfrm rot="16200000">
              <a:off x="4525942" y="1502997"/>
              <a:ext cx="304800" cy="158428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53098" y="1874290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Boy Enslaved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904482" y="3021566"/>
            <a:ext cx="2233850" cy="1017034"/>
            <a:chOff x="6904482" y="3021566"/>
            <a:chExt cx="2233850" cy="1017034"/>
          </a:xfrm>
        </p:grpSpPr>
        <p:sp>
          <p:nvSpPr>
            <p:cNvPr id="10" name="Down Arrow 9"/>
            <p:cNvSpPr/>
            <p:nvPr/>
          </p:nvSpPr>
          <p:spPr>
            <a:xfrm>
              <a:off x="6904482" y="3021566"/>
              <a:ext cx="304800" cy="101703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57132" y="3182117"/>
              <a:ext cx="1981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Resentment Builds Boy into Warrior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419600" y="4359830"/>
            <a:ext cx="1752600" cy="593170"/>
            <a:chOff x="4686300" y="4359830"/>
            <a:chExt cx="1485900" cy="593170"/>
          </a:xfrm>
        </p:grpSpPr>
        <p:sp>
          <p:nvSpPr>
            <p:cNvPr id="11" name="Down Arrow 10"/>
            <p:cNvSpPr/>
            <p:nvPr/>
          </p:nvSpPr>
          <p:spPr>
            <a:xfrm rot="5400000">
              <a:off x="5276850" y="4057650"/>
              <a:ext cx="304800" cy="14859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53000" y="4359830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Revenge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873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Characters - </a:t>
            </a:r>
            <a:r>
              <a:rPr lang="en-US" i="1" dirty="0" smtClean="0"/>
              <a:t>Depth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1828800"/>
            <a:ext cx="7704667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Vulnerability</a:t>
            </a:r>
          </a:p>
          <a:p>
            <a:pPr lvl="1"/>
            <a:r>
              <a:rPr lang="en-US" dirty="0" smtClean="0"/>
              <a:t>Achilles heel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216965"/>
            <a:ext cx="2438400" cy="3203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764" y="3216965"/>
            <a:ext cx="2815071" cy="32370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3344700"/>
            <a:ext cx="2972428" cy="310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4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 Story Workshop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1828800"/>
            <a:ext cx="4199467" cy="417101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Writing Overview</a:t>
            </a:r>
          </a:p>
          <a:p>
            <a:r>
              <a:rPr lang="en-US" dirty="0" smtClean="0"/>
              <a:t>The Short Story Structure</a:t>
            </a:r>
          </a:p>
          <a:p>
            <a:r>
              <a:rPr lang="en-US" dirty="0" smtClean="0"/>
              <a:t>Characters</a:t>
            </a:r>
          </a:p>
          <a:p>
            <a:r>
              <a:rPr lang="en-US" dirty="0" smtClean="0"/>
              <a:t>Conflict</a:t>
            </a:r>
          </a:p>
          <a:p>
            <a:r>
              <a:rPr lang="en-US" b="1" i="1" dirty="0" smtClean="0"/>
              <a:t>BREAK</a:t>
            </a:r>
          </a:p>
          <a:p>
            <a:r>
              <a:rPr lang="en-US" dirty="0" smtClean="0"/>
              <a:t>Description and Dialog</a:t>
            </a:r>
          </a:p>
          <a:p>
            <a:r>
              <a:rPr lang="en-US" b="1" i="1" dirty="0" smtClean="0"/>
              <a:t>BREAK</a:t>
            </a:r>
          </a:p>
          <a:p>
            <a:r>
              <a:rPr lang="en-US" dirty="0" smtClean="0"/>
              <a:t>The Dreaded Re-write</a:t>
            </a:r>
          </a:p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62500" y="2438401"/>
            <a:ext cx="4343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9:00am – 10:30am	Teach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10:30am – 10:45am	Break</a:t>
            </a:r>
          </a:p>
          <a:p>
            <a:r>
              <a:rPr lang="en-US" sz="2000" dirty="0" smtClean="0"/>
              <a:t>10:45am – 12:00pm	Teach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12:00pm – 1:00pm	Lunch</a:t>
            </a:r>
          </a:p>
          <a:p>
            <a:r>
              <a:rPr lang="en-US" sz="2000" dirty="0" smtClean="0"/>
              <a:t>1:00pm – 2:15pm		Teach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2:15pm – 2:30pm		Break</a:t>
            </a:r>
          </a:p>
          <a:p>
            <a:r>
              <a:rPr lang="en-US" sz="2000" dirty="0" smtClean="0"/>
              <a:t>2:30pm – 3:45pm		Teach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3:45pm – 4:00pm		Closing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44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Characters Group Activity</a:t>
            </a:r>
            <a:br>
              <a:rPr lang="en-US" dirty="0" smtClean="0"/>
            </a:br>
            <a:r>
              <a:rPr lang="en-US" dirty="0" smtClean="0"/>
              <a:t>Character 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466" y="2301916"/>
            <a:ext cx="6096000" cy="406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5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Characters Group Activity</a:t>
            </a:r>
            <a:br>
              <a:rPr lang="en-US" dirty="0" smtClean="0"/>
            </a:br>
            <a:r>
              <a:rPr lang="en-US" dirty="0" smtClean="0"/>
              <a:t>Character 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86000"/>
            <a:ext cx="6096000" cy="433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9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04667" cy="1981200"/>
          </a:xfrm>
        </p:spPr>
        <p:txBody>
          <a:bodyPr/>
          <a:lstStyle/>
          <a:p>
            <a:r>
              <a:rPr lang="en-US" dirty="0" smtClean="0"/>
              <a:t>Character </a:t>
            </a:r>
            <a:r>
              <a:rPr lang="en-US" dirty="0" smtClean="0"/>
              <a:t>Individual Activity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28800"/>
            <a:ext cx="47244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6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Conflict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34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295399"/>
          </a:xfrm>
        </p:spPr>
        <p:txBody>
          <a:bodyPr/>
          <a:lstStyle/>
          <a:p>
            <a:r>
              <a:rPr lang="en-US" dirty="0" smtClean="0"/>
              <a:t>Conflict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1600200"/>
            <a:ext cx="7704667" cy="2743200"/>
          </a:xfrm>
        </p:spPr>
        <p:txBody>
          <a:bodyPr anchor="t" anchorCtr="0">
            <a:normAutofit/>
          </a:bodyPr>
          <a:lstStyle/>
          <a:p>
            <a:r>
              <a:rPr lang="en-US" dirty="0" smtClean="0"/>
              <a:t>Foundation of all storytelling is conflict</a:t>
            </a:r>
          </a:p>
          <a:p>
            <a:pPr lvl="1"/>
            <a:r>
              <a:rPr lang="en-US" dirty="0" smtClean="0"/>
              <a:t>Conflict = Story</a:t>
            </a:r>
          </a:p>
          <a:p>
            <a:pPr lvl="1"/>
            <a:r>
              <a:rPr lang="en-US" dirty="0" smtClean="0"/>
              <a:t>No Conflict = No Story</a:t>
            </a:r>
          </a:p>
          <a:p>
            <a:r>
              <a:rPr lang="en-US" dirty="0" smtClean="0"/>
              <a:t>Definition of Conflict (from a story’s perspective)</a:t>
            </a:r>
          </a:p>
          <a:p>
            <a:pPr lvl="1"/>
            <a:r>
              <a:rPr lang="en-US" dirty="0" smtClean="0"/>
              <a:t>A character wants something, but something is in the way of getting what he/she wants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406536"/>
            <a:ext cx="5087408" cy="215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0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Conflict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What’s the source of conflict?</a:t>
            </a:r>
          </a:p>
          <a:p>
            <a:r>
              <a:rPr lang="en-US" dirty="0" smtClean="0"/>
              <a:t>What’s at stake?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34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of Conflict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Four </a:t>
            </a:r>
            <a:r>
              <a:rPr lang="en-US" dirty="0"/>
              <a:t> </a:t>
            </a:r>
            <a:r>
              <a:rPr lang="en-US" i="1" dirty="0" smtClean="0"/>
              <a:t>Types</a:t>
            </a:r>
            <a:r>
              <a:rPr lang="en-US" dirty="0" smtClean="0"/>
              <a:t> of Conflict</a:t>
            </a:r>
          </a:p>
          <a:p>
            <a:pPr lvl="1"/>
            <a:r>
              <a:rPr lang="en-US" dirty="0" smtClean="0"/>
              <a:t>Character-vs-Character</a:t>
            </a:r>
          </a:p>
          <a:p>
            <a:pPr lvl="1"/>
            <a:r>
              <a:rPr lang="en-US" dirty="0" smtClean="0"/>
              <a:t>Character-vs-Self</a:t>
            </a:r>
          </a:p>
          <a:p>
            <a:pPr lvl="1"/>
            <a:r>
              <a:rPr lang="en-US" dirty="0" smtClean="0"/>
              <a:t>Character-vs-Nature</a:t>
            </a:r>
          </a:p>
          <a:p>
            <a:pPr lvl="1"/>
            <a:r>
              <a:rPr lang="en-US" dirty="0" smtClean="0"/>
              <a:t>Character-vs-Society</a:t>
            </a: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262966" y="3429000"/>
            <a:ext cx="2899834" cy="990600"/>
            <a:chOff x="4262966" y="3429000"/>
            <a:chExt cx="2899834" cy="990600"/>
          </a:xfrm>
        </p:grpSpPr>
        <p:sp>
          <p:nvSpPr>
            <p:cNvPr id="4" name="Right Arrow 3"/>
            <p:cNvSpPr/>
            <p:nvPr/>
          </p:nvSpPr>
          <p:spPr>
            <a:xfrm flipH="1">
              <a:off x="4262966" y="3429000"/>
              <a:ext cx="2899834" cy="990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724400" y="3657600"/>
              <a:ext cx="213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People</a:t>
              </a:r>
              <a:endParaRPr lang="en-US" sz="2400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62966" y="4340034"/>
            <a:ext cx="2899834" cy="990600"/>
            <a:chOff x="4262966" y="4340034"/>
            <a:chExt cx="2899834" cy="990600"/>
          </a:xfrm>
        </p:grpSpPr>
        <p:sp>
          <p:nvSpPr>
            <p:cNvPr id="5" name="Right Arrow 4"/>
            <p:cNvSpPr/>
            <p:nvPr/>
          </p:nvSpPr>
          <p:spPr>
            <a:xfrm flipH="1">
              <a:off x="4262966" y="4340034"/>
              <a:ext cx="2899834" cy="990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37652" y="4604501"/>
              <a:ext cx="213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Situation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0857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of Conflict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1600200"/>
            <a:ext cx="7704667" cy="4399616"/>
          </a:xfrm>
        </p:spPr>
        <p:txBody>
          <a:bodyPr>
            <a:normAutofit/>
          </a:bodyPr>
          <a:lstStyle/>
          <a:p>
            <a:r>
              <a:rPr lang="en-US" dirty="0" smtClean="0"/>
              <a:t>People Conflict (Character-vs-Character)</a:t>
            </a:r>
          </a:p>
          <a:p>
            <a:pPr lvl="1"/>
            <a:r>
              <a:rPr lang="en-US" dirty="0" smtClean="0"/>
              <a:t>Understanding why people conflict with each other will allow you to build good scenarios</a:t>
            </a:r>
          </a:p>
          <a:p>
            <a:r>
              <a:rPr lang="en-US" dirty="0" smtClean="0"/>
              <a:t>Primary reason for Person-to-Person Conflict: </a:t>
            </a:r>
            <a:r>
              <a:rPr lang="en-US" sz="5500" dirty="0" smtClean="0"/>
              <a:t>MISCOMMUNICATION</a:t>
            </a:r>
          </a:p>
        </p:txBody>
      </p:sp>
    </p:spTree>
    <p:extLst>
      <p:ext uri="{BB962C8B-B14F-4D97-AF65-F5344CB8AC3E}">
        <p14:creationId xmlns:p14="http://schemas.microsoft.com/office/powerpoint/2010/main" val="76321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066799"/>
          </a:xfrm>
        </p:spPr>
        <p:txBody>
          <a:bodyPr/>
          <a:lstStyle/>
          <a:p>
            <a:r>
              <a:rPr lang="en-US" dirty="0" smtClean="0"/>
              <a:t>Classic Miscommunication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24" y="1676400"/>
            <a:ext cx="4442884" cy="3332163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2000" y="5160963"/>
            <a:ext cx="7704667" cy="16970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Juliet faked her death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Romeo thought she was dead, killed himself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When Juliet awoke and found Romeo dead, she killed herself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83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887" y="95663"/>
            <a:ext cx="7704667" cy="1981200"/>
          </a:xfrm>
        </p:spPr>
        <p:txBody>
          <a:bodyPr>
            <a:normAutofit/>
          </a:bodyPr>
          <a:lstStyle/>
          <a:p>
            <a:r>
              <a:rPr lang="en-US" dirty="0" smtClean="0"/>
              <a:t>Miscommunication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07" y="2127008"/>
            <a:ext cx="1873533" cy="35879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876666"/>
            <a:ext cx="2550139" cy="34290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405157" y="1417638"/>
            <a:ext cx="2693078" cy="1226692"/>
            <a:chOff x="1405157" y="1417638"/>
            <a:chExt cx="2693078" cy="1226692"/>
          </a:xfrm>
        </p:grpSpPr>
        <p:sp>
          <p:nvSpPr>
            <p:cNvPr id="8" name="Bent Arrow 7"/>
            <p:cNvSpPr/>
            <p:nvPr/>
          </p:nvSpPr>
          <p:spPr>
            <a:xfrm>
              <a:off x="1848673" y="1600200"/>
              <a:ext cx="1732727" cy="538403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&quot;No&quot; Symbol 11"/>
            <p:cNvSpPr/>
            <p:nvPr/>
          </p:nvSpPr>
          <p:spPr>
            <a:xfrm>
              <a:off x="2286000" y="1417638"/>
              <a:ext cx="762000" cy="639762"/>
            </a:xfrm>
            <a:prstGeom prst="noSmoking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74235" y="1997999"/>
              <a:ext cx="152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Talking to the Road Runner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05157" y="1430890"/>
              <a:ext cx="390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A</a:t>
              </a:r>
              <a:endParaRPr lang="en-US" sz="2400" b="1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080887" y="5638799"/>
            <a:ext cx="2736115" cy="1322686"/>
            <a:chOff x="1080887" y="5638799"/>
            <a:chExt cx="2736115" cy="1322686"/>
          </a:xfrm>
        </p:grpSpPr>
        <p:sp>
          <p:nvSpPr>
            <p:cNvPr id="9" name="Bent Arrow 8"/>
            <p:cNvSpPr/>
            <p:nvPr/>
          </p:nvSpPr>
          <p:spPr>
            <a:xfrm rot="16200000">
              <a:off x="2266950" y="4914899"/>
              <a:ext cx="533400" cy="1981200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&quot;No&quot; Symbol 12"/>
            <p:cNvSpPr/>
            <p:nvPr/>
          </p:nvSpPr>
          <p:spPr>
            <a:xfrm>
              <a:off x="2209800" y="5784608"/>
              <a:ext cx="762000" cy="639762"/>
            </a:xfrm>
            <a:prstGeom prst="noSmoking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88202" y="6315154"/>
              <a:ext cx="1828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Understanding the Road Runner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80887" y="5791200"/>
              <a:ext cx="390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B</a:t>
              </a:r>
              <a:endParaRPr lang="en-US" sz="2400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800600" y="1353741"/>
            <a:ext cx="2684803" cy="1290589"/>
            <a:chOff x="4800600" y="1353741"/>
            <a:chExt cx="2684803" cy="1290589"/>
          </a:xfrm>
        </p:grpSpPr>
        <p:sp>
          <p:nvSpPr>
            <p:cNvPr id="10" name="Bent Arrow 9"/>
            <p:cNvSpPr/>
            <p:nvPr/>
          </p:nvSpPr>
          <p:spPr>
            <a:xfrm flipH="1">
              <a:off x="5105400" y="1584808"/>
              <a:ext cx="1905000" cy="542200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&quot;No&quot; Symbol 13"/>
            <p:cNvSpPr/>
            <p:nvPr/>
          </p:nvSpPr>
          <p:spPr>
            <a:xfrm>
              <a:off x="5676900" y="1425765"/>
              <a:ext cx="762000" cy="639762"/>
            </a:xfrm>
            <a:prstGeom prst="noSmoking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00600" y="1997999"/>
              <a:ext cx="1638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Talking </a:t>
              </a:r>
              <a:r>
                <a:rPr lang="en-US" dirty="0"/>
                <a:t>to </a:t>
              </a:r>
              <a:r>
                <a:rPr lang="en-US" dirty="0" smtClean="0"/>
                <a:t>Wile E. Coyote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095300" y="1353741"/>
              <a:ext cx="390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</a:t>
              </a:r>
              <a:endParaRPr lang="en-US" sz="2400" b="1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257800" y="5494198"/>
            <a:ext cx="2871504" cy="1253337"/>
            <a:chOff x="5257800" y="5494198"/>
            <a:chExt cx="2871504" cy="1253337"/>
          </a:xfrm>
        </p:grpSpPr>
        <p:sp>
          <p:nvSpPr>
            <p:cNvPr id="18" name="Bent Arrow 17"/>
            <p:cNvSpPr/>
            <p:nvPr/>
          </p:nvSpPr>
          <p:spPr>
            <a:xfrm rot="16200000" flipV="1">
              <a:off x="5884189" y="4867809"/>
              <a:ext cx="633171" cy="1885950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&quot;No&quot; Symbol 14"/>
            <p:cNvSpPr/>
            <p:nvPr/>
          </p:nvSpPr>
          <p:spPr>
            <a:xfrm>
              <a:off x="5676900" y="5737881"/>
              <a:ext cx="762000" cy="639762"/>
            </a:xfrm>
            <a:prstGeom prst="noSmoking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91004" y="6101204"/>
              <a:ext cx="1638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Understanding Wile E. Coyote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286553" y="5737881"/>
              <a:ext cx="390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146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Writing Overview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31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of Conflict</a:t>
            </a:r>
            <a:br>
              <a:rPr lang="en-US" dirty="0" smtClean="0"/>
            </a:b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1600200"/>
            <a:ext cx="7704667" cy="1981200"/>
          </a:xfrm>
        </p:spPr>
        <p:txBody>
          <a:bodyPr>
            <a:normAutofit/>
          </a:bodyPr>
          <a:lstStyle/>
          <a:p>
            <a:r>
              <a:rPr lang="en-US" dirty="0" smtClean="0"/>
              <a:t>People Conflict (Character-vs-Self)</a:t>
            </a:r>
          </a:p>
          <a:p>
            <a:pPr lvl="1"/>
            <a:r>
              <a:rPr lang="en-US" dirty="0" smtClean="0"/>
              <a:t>Both Good Guys and Bad Guys should think they are right, based on their personal objectives/morals</a:t>
            </a:r>
            <a:endParaRPr lang="en-US" sz="55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81400"/>
            <a:ext cx="25908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548270"/>
            <a:ext cx="2776530" cy="29811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555102"/>
            <a:ext cx="2182727" cy="291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9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of Conflict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2" y="1828800"/>
            <a:ext cx="7704667" cy="1580216"/>
          </a:xfrm>
        </p:spPr>
        <p:txBody>
          <a:bodyPr/>
          <a:lstStyle/>
          <a:p>
            <a:r>
              <a:rPr lang="en-US" dirty="0" smtClean="0"/>
              <a:t>Situation Conflict (Character-vs-Nature)</a:t>
            </a:r>
          </a:p>
          <a:p>
            <a:pPr lvl="1"/>
            <a:r>
              <a:rPr lang="en-US" dirty="0" smtClean="0"/>
              <a:t>Can be very compelling since obstacles and situations often cannot be defeated or changed easily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115" y="3353523"/>
            <a:ext cx="2326350" cy="338096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834465" y="3353523"/>
            <a:ext cx="4025901" cy="338096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 smtClean="0"/>
              <a:t>Terry Fox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 smtClean="0"/>
              <a:t>Embarked on a cross-Canadian run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Ran </a:t>
            </a:r>
            <a:r>
              <a:rPr lang="en-US" dirty="0" smtClean="0"/>
              <a:t>for 143 days, covering 3,339 miles before he died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2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of Conflict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2" y="1828800"/>
            <a:ext cx="7704667" cy="1580216"/>
          </a:xfrm>
        </p:spPr>
        <p:txBody>
          <a:bodyPr/>
          <a:lstStyle/>
          <a:p>
            <a:r>
              <a:rPr lang="en-US" dirty="0" smtClean="0"/>
              <a:t>Situation Conflict (Character-vs-Society)</a:t>
            </a:r>
          </a:p>
          <a:p>
            <a:pPr lvl="1"/>
            <a:r>
              <a:rPr lang="en-US" dirty="0" smtClean="0"/>
              <a:t>Fighting the norms of society, or a specific group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458882" y="3353523"/>
            <a:ext cx="3608918" cy="338096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 smtClean="0"/>
              <a:t>Martin Luther King Jr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 smtClean="0"/>
              <a:t>Pushed for peaceful reforms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 smtClean="0"/>
              <a:t>Gave Inspiration to Millions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52" y="3351865"/>
            <a:ext cx="44767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6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Conflict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1600200"/>
            <a:ext cx="7704667" cy="2466509"/>
          </a:xfrm>
        </p:spPr>
        <p:txBody>
          <a:bodyPr>
            <a:normAutofit/>
          </a:bodyPr>
          <a:lstStyle/>
          <a:p>
            <a:r>
              <a:rPr lang="en-US" dirty="0" smtClean="0"/>
              <a:t>Up against a wall</a:t>
            </a:r>
          </a:p>
          <a:p>
            <a:pPr lvl="1"/>
            <a:r>
              <a:rPr lang="en-US" dirty="0" smtClean="0"/>
              <a:t>When characters face resolution to their conflict, they often must ask themselves the following question:</a:t>
            </a:r>
          </a:p>
          <a:p>
            <a:pPr marL="457200" lvl="1" indent="0">
              <a:buNone/>
            </a:pPr>
            <a:r>
              <a:rPr lang="en-US" sz="3600" dirty="0" smtClean="0"/>
              <a:t>What is most important to him/her?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66" y="3886200"/>
            <a:ext cx="6629400" cy="281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at Stake?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Novels</a:t>
            </a:r>
          </a:p>
          <a:p>
            <a:pPr lvl="1"/>
            <a:r>
              <a:rPr lang="en-US" dirty="0" smtClean="0"/>
              <a:t>What’s at stake develops gradually through the course of the story</a:t>
            </a:r>
          </a:p>
          <a:p>
            <a:r>
              <a:rPr lang="en-US" dirty="0" smtClean="0"/>
              <a:t>Short Stories</a:t>
            </a:r>
          </a:p>
          <a:p>
            <a:pPr lvl="1"/>
            <a:r>
              <a:rPr lang="en-US" dirty="0" smtClean="0"/>
              <a:t>The stakes may develop, but they need to rise quickly</a:t>
            </a:r>
          </a:p>
          <a:p>
            <a:pPr lvl="1"/>
            <a:endParaRPr lang="en-US" dirty="0"/>
          </a:p>
          <a:p>
            <a:r>
              <a:rPr lang="en-US" dirty="0" smtClean="0"/>
              <a:t>In both cases: The Bigger the Better!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34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at Stake?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 Christmas Carol: Ebenezer Scrooge</a:t>
            </a:r>
          </a:p>
          <a:p>
            <a:pPr lvl="1"/>
            <a:r>
              <a:rPr lang="en-US" dirty="0" smtClean="0"/>
              <a:t>At Stake: Wasting His Life,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Tiny Tim’s Life,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Bob </a:t>
            </a:r>
            <a:r>
              <a:rPr lang="en-US" dirty="0" err="1"/>
              <a:t>Cratchit’s</a:t>
            </a:r>
            <a:r>
              <a:rPr lang="en-US" dirty="0"/>
              <a:t> </a:t>
            </a:r>
            <a:r>
              <a:rPr lang="en-US" dirty="0" smtClean="0"/>
              <a:t>Family,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Ebenezer’s Nephew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Lord of the Rings: Frodo</a:t>
            </a:r>
          </a:p>
          <a:p>
            <a:pPr lvl="1"/>
            <a:r>
              <a:rPr lang="en-US" dirty="0" smtClean="0"/>
              <a:t>At Stake: The Fate of Middle Earth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752600"/>
            <a:ext cx="3200400" cy="2404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419600"/>
            <a:ext cx="2921668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4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Conflict Activity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160849"/>
            <a:ext cx="7704667" cy="3332816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Identifying Conflict</a:t>
            </a:r>
          </a:p>
          <a:p>
            <a:r>
              <a:rPr lang="en-US" dirty="0" smtClean="0"/>
              <a:t>Green Eggs and Ham</a:t>
            </a:r>
          </a:p>
          <a:p>
            <a:pPr lvl="1"/>
            <a:r>
              <a:rPr lang="en-US" dirty="0"/>
              <a:t>Character-vs-Character</a:t>
            </a:r>
          </a:p>
          <a:p>
            <a:pPr lvl="1"/>
            <a:r>
              <a:rPr lang="en-US" dirty="0"/>
              <a:t>Character-vs-Self</a:t>
            </a:r>
          </a:p>
          <a:p>
            <a:pPr lvl="1"/>
            <a:r>
              <a:rPr lang="en-US" dirty="0"/>
              <a:t>Character-vs-Nature</a:t>
            </a:r>
          </a:p>
          <a:p>
            <a:pPr lvl="1"/>
            <a:r>
              <a:rPr lang="en-US" dirty="0" smtClean="0"/>
              <a:t>Character-vs-Society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904658"/>
            <a:ext cx="2095500" cy="2857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05000" y="5110096"/>
            <a:ext cx="3661847" cy="16717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6000" dirty="0" smtClean="0"/>
              <a:t>What? Why?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89720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Conflict Activity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3600"/>
            <a:ext cx="7704667" cy="3332816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Identifying Conflict</a:t>
            </a:r>
          </a:p>
          <a:p>
            <a:r>
              <a:rPr lang="en-US" dirty="0" smtClean="0"/>
              <a:t>Comic</a:t>
            </a:r>
          </a:p>
          <a:p>
            <a:pPr lvl="1"/>
            <a:r>
              <a:rPr lang="en-US" dirty="0"/>
              <a:t>Character-vs-Character</a:t>
            </a:r>
          </a:p>
          <a:p>
            <a:pPr lvl="1"/>
            <a:r>
              <a:rPr lang="en-US" dirty="0"/>
              <a:t>Character-vs-Self</a:t>
            </a:r>
          </a:p>
          <a:p>
            <a:pPr lvl="1"/>
            <a:r>
              <a:rPr lang="en-US" dirty="0"/>
              <a:t>Character-vs-Nature</a:t>
            </a:r>
          </a:p>
          <a:p>
            <a:pPr lvl="1"/>
            <a:r>
              <a:rPr lang="en-US" dirty="0" smtClean="0"/>
              <a:t>Character-vs-Society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475" y="2209800"/>
            <a:ext cx="4505325" cy="413385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672153" y="5110096"/>
            <a:ext cx="3661847" cy="16717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6000" dirty="0" smtClean="0"/>
              <a:t>What? Why?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55112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Conflict Activity 3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2062095"/>
            <a:ext cx="3815890" cy="3332816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Creating Conflict</a:t>
            </a:r>
          </a:p>
          <a:p>
            <a:pPr lvl="1"/>
            <a:r>
              <a:rPr lang="en-US" dirty="0" smtClean="0"/>
              <a:t>Character-vs-Character</a:t>
            </a:r>
            <a:endParaRPr lang="en-US" dirty="0"/>
          </a:p>
          <a:p>
            <a:pPr lvl="1"/>
            <a:r>
              <a:rPr lang="en-US" dirty="0"/>
              <a:t>Character-vs-Self</a:t>
            </a:r>
          </a:p>
          <a:p>
            <a:pPr lvl="1"/>
            <a:r>
              <a:rPr lang="en-US" dirty="0"/>
              <a:t>Character-vs-Nature</a:t>
            </a:r>
          </a:p>
          <a:p>
            <a:pPr lvl="1"/>
            <a:r>
              <a:rPr lang="en-US" dirty="0" smtClean="0"/>
              <a:t>Character-vs-Society</a:t>
            </a:r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940" y="2292483"/>
            <a:ext cx="2279515" cy="22795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5038482"/>
            <a:ext cx="2509607" cy="178307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63668" y="4800600"/>
            <a:ext cx="3661847" cy="16717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6000" dirty="0" smtClean="0"/>
              <a:t>What? Why?</a:t>
            </a:r>
            <a:endParaRPr lang="en-US" sz="6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400800" y="4495800"/>
            <a:ext cx="1671407" cy="6096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400" dirty="0" smtClean="0"/>
              <a:t>Verses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810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10-Minute Break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66" y="2667000"/>
            <a:ext cx="4419600" cy="2700866"/>
          </a:xfrm>
        </p:spPr>
      </p:pic>
    </p:spTree>
    <p:extLst>
      <p:ext uri="{BB962C8B-B14F-4D97-AF65-F5344CB8AC3E}">
        <p14:creationId xmlns:p14="http://schemas.microsoft.com/office/powerpoint/2010/main" val="415114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Writing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1828800"/>
            <a:ext cx="7704667" cy="4171016"/>
          </a:xfrm>
        </p:spPr>
        <p:txBody>
          <a:bodyPr>
            <a:normAutofit/>
          </a:bodyPr>
          <a:lstStyle/>
          <a:p>
            <a:r>
              <a:rPr lang="en-US" dirty="0" smtClean="0"/>
              <a:t>The rules of writing (from this course and others)</a:t>
            </a:r>
          </a:p>
          <a:p>
            <a:pPr lvl="1"/>
            <a:r>
              <a:rPr lang="en-US" dirty="0" smtClean="0"/>
              <a:t>Listen to them</a:t>
            </a:r>
          </a:p>
          <a:p>
            <a:pPr lvl="1"/>
            <a:r>
              <a:rPr lang="en-US" dirty="0" smtClean="0"/>
              <a:t>Consider them</a:t>
            </a:r>
          </a:p>
          <a:p>
            <a:pPr lvl="1"/>
            <a:r>
              <a:rPr lang="en-US" dirty="0" smtClean="0"/>
              <a:t>Try them</a:t>
            </a:r>
          </a:p>
          <a:p>
            <a:pPr lvl="1"/>
            <a:r>
              <a:rPr lang="en-US" dirty="0" smtClean="0"/>
              <a:t>Then, break the rules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Key to excellent writing: Give your story what it needs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93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Description and Dialog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32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Description and Dialog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133600"/>
            <a:ext cx="7704667" cy="3332816"/>
          </a:xfrm>
        </p:spPr>
        <p:txBody>
          <a:bodyPr/>
          <a:lstStyle/>
          <a:p>
            <a:r>
              <a:rPr lang="en-US" dirty="0" smtClean="0"/>
              <a:t>Description and Dialog</a:t>
            </a:r>
          </a:p>
          <a:p>
            <a:pPr lvl="1"/>
            <a:r>
              <a:rPr lang="en-US" dirty="0" smtClean="0"/>
              <a:t>Both paint the picture of the characters and their world</a:t>
            </a:r>
          </a:p>
          <a:p>
            <a:r>
              <a:rPr lang="en-US" dirty="0" smtClean="0"/>
              <a:t>Warning!</a:t>
            </a:r>
          </a:p>
          <a:p>
            <a:pPr lvl="1"/>
            <a:r>
              <a:rPr lang="en-US" dirty="0" smtClean="0"/>
              <a:t>Too much of either can drown your story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657600"/>
            <a:ext cx="2390267" cy="29972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815153" y="4949860"/>
            <a:ext cx="3661847" cy="16717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600" dirty="0"/>
              <a:t>“Every sentence must do one of two things—reveal character or advance the action.” – Kurt </a:t>
            </a:r>
            <a:r>
              <a:rPr lang="en-US" sz="2600" dirty="0" smtClean="0"/>
              <a:t>Vonnegut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93223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1447800"/>
            <a:ext cx="7704667" cy="4552016"/>
          </a:xfrm>
        </p:spPr>
        <p:txBody>
          <a:bodyPr/>
          <a:lstStyle/>
          <a:p>
            <a:r>
              <a:rPr lang="en-US" dirty="0" smtClean="0"/>
              <a:t>The power of “Less is More”</a:t>
            </a:r>
          </a:p>
          <a:p>
            <a:pPr lvl="1"/>
            <a:r>
              <a:rPr lang="en-US" dirty="0" smtClean="0"/>
              <a:t>Using fewer, more powerful words makes writing stronger</a:t>
            </a:r>
          </a:p>
          <a:p>
            <a:pPr lvl="1"/>
            <a:endParaRPr lang="en-US" dirty="0"/>
          </a:p>
          <a:p>
            <a:r>
              <a:rPr lang="en-US" dirty="0" smtClean="0"/>
              <a:t>Example:</a:t>
            </a:r>
          </a:p>
          <a:p>
            <a:pPr lvl="1"/>
            <a:r>
              <a:rPr lang="en-US" dirty="0" smtClean="0"/>
              <a:t>“Jesus wept.” - John </a:t>
            </a:r>
            <a:r>
              <a:rPr lang="en-US" dirty="0"/>
              <a:t>11:35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723808"/>
            <a:ext cx="3778120" cy="282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2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Efficiency in Descriptions</a:t>
            </a:r>
            <a:endParaRPr lang="en-US" dirty="0"/>
          </a:p>
          <a:p>
            <a:pPr lvl="1"/>
            <a:r>
              <a:rPr lang="en-US" dirty="0" smtClean="0"/>
              <a:t>Rather than going overboard with flowery language, select the best details, and then move on</a:t>
            </a:r>
          </a:p>
          <a:p>
            <a:pPr lvl="1"/>
            <a:endParaRPr lang="en-US" dirty="0"/>
          </a:p>
          <a:p>
            <a:r>
              <a:rPr lang="en-US" dirty="0" smtClean="0"/>
              <a:t>Bad Example</a:t>
            </a:r>
          </a:p>
          <a:p>
            <a:pPr lvl="1"/>
            <a:r>
              <a:rPr lang="en-US" dirty="0" smtClean="0"/>
              <a:t>In this day and age, lazy, sloth-like young people hang out inside the house doing absolutely nothing literately all day.</a:t>
            </a:r>
          </a:p>
          <a:p>
            <a:r>
              <a:rPr lang="en-US" dirty="0" smtClean="0"/>
              <a:t>Revised</a:t>
            </a:r>
          </a:p>
          <a:p>
            <a:pPr lvl="1"/>
            <a:r>
              <a:rPr lang="en-US" dirty="0" smtClean="0"/>
              <a:t>Now days, kids are lazy. </a:t>
            </a:r>
            <a:r>
              <a:rPr lang="en-US" dirty="0" smtClean="0">
                <a:solidFill>
                  <a:srgbClr val="FF0000"/>
                </a:solidFill>
              </a:rPr>
              <a:t>They play video games instead of kickball.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89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209800"/>
            <a:ext cx="7704667" cy="4343400"/>
          </a:xfrm>
        </p:spPr>
        <p:txBody>
          <a:bodyPr>
            <a:normAutofit/>
          </a:bodyPr>
          <a:lstStyle/>
          <a:p>
            <a:r>
              <a:rPr lang="en-US" dirty="0" smtClean="0"/>
              <a:t>The Description Rules</a:t>
            </a:r>
          </a:p>
          <a:p>
            <a:pPr lvl="1"/>
            <a:r>
              <a:rPr lang="en-US" dirty="0" smtClean="0"/>
              <a:t>Be specific, Avoid ambiguity</a:t>
            </a:r>
          </a:p>
          <a:p>
            <a:pPr lvl="2"/>
            <a:r>
              <a:rPr lang="en-US" dirty="0" smtClean="0"/>
              <a:t>Bad: “Sally ate a pastry.”</a:t>
            </a:r>
          </a:p>
          <a:p>
            <a:pPr lvl="2"/>
            <a:r>
              <a:rPr lang="en-US" dirty="0"/>
              <a:t>Good: “Sally ate a jelly donut.”</a:t>
            </a:r>
          </a:p>
          <a:p>
            <a:pPr lvl="1"/>
            <a:r>
              <a:rPr lang="en-US" dirty="0" smtClean="0"/>
              <a:t>Use action verbs</a:t>
            </a:r>
          </a:p>
          <a:p>
            <a:pPr lvl="2"/>
            <a:r>
              <a:rPr lang="en-US" dirty="0"/>
              <a:t>Bad: </a:t>
            </a:r>
            <a:r>
              <a:rPr lang="en-US" dirty="0" smtClean="0"/>
              <a:t>“Jeff went to the kitchen.”</a:t>
            </a:r>
            <a:endParaRPr lang="en-US" dirty="0"/>
          </a:p>
          <a:p>
            <a:pPr lvl="2"/>
            <a:r>
              <a:rPr lang="en-US" dirty="0"/>
              <a:t>Good: </a:t>
            </a:r>
            <a:r>
              <a:rPr lang="en-US" dirty="0" smtClean="0"/>
              <a:t>“Jeff skipped to the kitchen.”</a:t>
            </a:r>
          </a:p>
          <a:p>
            <a:pPr lvl="1"/>
            <a:r>
              <a:rPr lang="en-US" dirty="0" smtClean="0"/>
              <a:t>Avoid adverbs and passive voice</a:t>
            </a:r>
          </a:p>
          <a:p>
            <a:pPr lvl="2"/>
            <a:r>
              <a:rPr lang="en-US" dirty="0" smtClean="0"/>
              <a:t>Bad: “Mary was dutifully taken to school.”</a:t>
            </a:r>
            <a:endParaRPr lang="en-US" dirty="0"/>
          </a:p>
          <a:p>
            <a:pPr lvl="2"/>
            <a:r>
              <a:rPr lang="en-US" dirty="0" smtClean="0"/>
              <a:t>Good: “Mom drove Mary to school every day.”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6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209800"/>
            <a:ext cx="7704667" cy="4343400"/>
          </a:xfrm>
        </p:spPr>
        <p:txBody>
          <a:bodyPr>
            <a:normAutofit/>
          </a:bodyPr>
          <a:lstStyle/>
          <a:p>
            <a:r>
              <a:rPr lang="en-US" dirty="0" smtClean="0"/>
              <a:t>The Description Rules</a:t>
            </a:r>
          </a:p>
          <a:p>
            <a:pPr lvl="1"/>
            <a:r>
              <a:rPr lang="en-US" dirty="0" smtClean="0"/>
              <a:t>Use senses (sight, sound, taste, touch)</a:t>
            </a:r>
          </a:p>
          <a:p>
            <a:pPr lvl="2"/>
            <a:r>
              <a:rPr lang="en-US" dirty="0" smtClean="0"/>
              <a:t>Bad: “Kevin saw the machine in the garage.”</a:t>
            </a:r>
          </a:p>
          <a:p>
            <a:pPr lvl="2"/>
            <a:r>
              <a:rPr lang="en-US" dirty="0" smtClean="0"/>
              <a:t>Good</a:t>
            </a:r>
            <a:r>
              <a:rPr lang="en-US" dirty="0"/>
              <a:t>: </a:t>
            </a:r>
            <a:r>
              <a:rPr lang="en-US" dirty="0" smtClean="0"/>
              <a:t>“With repeating clanging pistons and a whiff of burning oil,  Kevin felt at home in a stuffy garage.”</a:t>
            </a:r>
          </a:p>
          <a:p>
            <a:pPr lvl="1"/>
            <a:r>
              <a:rPr lang="en-US" dirty="0" smtClean="0"/>
              <a:t>Use appropriate language / descriptions</a:t>
            </a:r>
          </a:p>
          <a:p>
            <a:pPr lvl="2"/>
            <a:r>
              <a:rPr lang="en-US" dirty="0" smtClean="0"/>
              <a:t>Bad (maybe): “Four-year-old Katie thought the piece of cake towered on her plate like the Leaning Tower </a:t>
            </a:r>
            <a:r>
              <a:rPr lang="en-US" dirty="0"/>
              <a:t>of Pisa.”</a:t>
            </a:r>
            <a:endParaRPr lang="en-US" dirty="0" smtClean="0"/>
          </a:p>
          <a:p>
            <a:pPr lvl="2"/>
            <a:r>
              <a:rPr lang="en-US" dirty="0" smtClean="0"/>
              <a:t>Good: </a:t>
            </a:r>
            <a:r>
              <a:rPr lang="en-US" dirty="0"/>
              <a:t>“Four-year-old Katie thought the piece of cake </a:t>
            </a:r>
            <a:r>
              <a:rPr lang="en-US" dirty="0" smtClean="0"/>
              <a:t>was bigger than Daddy’s head.”</a:t>
            </a:r>
          </a:p>
        </p:txBody>
      </p:sp>
    </p:spTree>
    <p:extLst>
      <p:ext uri="{BB962C8B-B14F-4D97-AF65-F5344CB8AC3E}">
        <p14:creationId xmlns:p14="http://schemas.microsoft.com/office/powerpoint/2010/main" val="337967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209800"/>
            <a:ext cx="7704667" cy="4343400"/>
          </a:xfrm>
        </p:spPr>
        <p:txBody>
          <a:bodyPr>
            <a:normAutofit/>
          </a:bodyPr>
          <a:lstStyle/>
          <a:p>
            <a:r>
              <a:rPr lang="en-US" dirty="0" smtClean="0"/>
              <a:t>The Description Rules</a:t>
            </a:r>
          </a:p>
          <a:p>
            <a:pPr lvl="1"/>
            <a:r>
              <a:rPr lang="en-US" dirty="0" smtClean="0"/>
              <a:t>Avoid duplicating descriptions</a:t>
            </a:r>
          </a:p>
          <a:p>
            <a:pPr lvl="2"/>
            <a:r>
              <a:rPr lang="en-US" dirty="0" smtClean="0"/>
              <a:t>Bad: “Allister had a huge, enormous, big zit on his nose.”</a:t>
            </a:r>
          </a:p>
          <a:p>
            <a:pPr lvl="2"/>
            <a:r>
              <a:rPr lang="en-US" dirty="0"/>
              <a:t>Good: </a:t>
            </a:r>
            <a:r>
              <a:rPr lang="en-US" dirty="0" smtClean="0"/>
              <a:t>“</a:t>
            </a:r>
            <a:r>
              <a:rPr lang="en-US" dirty="0"/>
              <a:t>Allister had </a:t>
            </a:r>
            <a:r>
              <a:rPr lang="en-US" dirty="0" smtClean="0"/>
              <a:t>an enormous zit on </a:t>
            </a:r>
            <a:r>
              <a:rPr lang="en-US" dirty="0"/>
              <a:t>his nose</a:t>
            </a:r>
            <a:r>
              <a:rPr lang="en-US" dirty="0" smtClean="0"/>
              <a:t>.”</a:t>
            </a:r>
          </a:p>
          <a:p>
            <a:pPr lvl="2"/>
            <a:r>
              <a:rPr lang="en-US" dirty="0"/>
              <a:t>Bad: </a:t>
            </a:r>
            <a:r>
              <a:rPr lang="en-US" dirty="0" smtClean="0"/>
              <a:t>“Betty’s noisy cat was louder than a fire alarm.”</a:t>
            </a:r>
            <a:endParaRPr lang="en-US" dirty="0"/>
          </a:p>
          <a:p>
            <a:pPr lvl="2"/>
            <a:r>
              <a:rPr lang="en-US" dirty="0"/>
              <a:t>Good: </a:t>
            </a:r>
            <a:r>
              <a:rPr lang="en-US" dirty="0" smtClean="0"/>
              <a:t>“</a:t>
            </a:r>
            <a:r>
              <a:rPr lang="en-US" dirty="0"/>
              <a:t>Betty’s </a:t>
            </a:r>
            <a:r>
              <a:rPr lang="en-US" dirty="0" smtClean="0"/>
              <a:t>cat </a:t>
            </a:r>
            <a:r>
              <a:rPr lang="en-US" dirty="0"/>
              <a:t>was louder than a fire alarm</a:t>
            </a:r>
            <a:r>
              <a:rPr lang="en-US" dirty="0" smtClean="0"/>
              <a:t>.”</a:t>
            </a:r>
            <a:endParaRPr lang="en-US" dirty="0"/>
          </a:p>
          <a:p>
            <a:pPr lvl="1"/>
            <a:r>
              <a:rPr lang="en-US" dirty="0" smtClean="0"/>
              <a:t>Avoid repurposing words</a:t>
            </a:r>
          </a:p>
          <a:p>
            <a:pPr lvl="2"/>
            <a:r>
              <a:rPr lang="en-US" dirty="0" smtClean="0"/>
              <a:t>Bad: “Zach looked at Tom – he looked surprised.”</a:t>
            </a:r>
            <a:endParaRPr lang="en-US" dirty="0"/>
          </a:p>
          <a:p>
            <a:pPr lvl="2"/>
            <a:r>
              <a:rPr lang="en-US" dirty="0" smtClean="0"/>
              <a:t>Good: “Zach noticed Tom was surprised.”</a:t>
            </a:r>
          </a:p>
          <a:p>
            <a:pPr lvl="2"/>
            <a:r>
              <a:rPr lang="en-US" dirty="0" smtClean="0"/>
              <a:t>Better: </a:t>
            </a:r>
            <a:r>
              <a:rPr lang="en-US" dirty="0"/>
              <a:t>“Zach noticed </a:t>
            </a:r>
            <a:r>
              <a:rPr lang="en-US" dirty="0" smtClean="0"/>
              <a:t>Tom’s raised eyebrows and dropped jaw.”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34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Description Activity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Mr</a:t>
            </a:r>
            <a:r>
              <a:rPr lang="en-US" dirty="0"/>
              <a:t>. Stevens, who was my former neighbor, won his lawsuit.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There </a:t>
            </a:r>
            <a:r>
              <a:rPr lang="en-US" dirty="0"/>
              <a:t>is a chat area on the Web called Study Hall that encourages students to talk with one another about college courses.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He </a:t>
            </a:r>
            <a:r>
              <a:rPr lang="en-US" dirty="0"/>
              <a:t>carries a briefcase made out of leather.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He </a:t>
            </a:r>
            <a:r>
              <a:rPr lang="en-US" dirty="0"/>
              <a:t>carries a briefcase made out of leather that is weather-beaten.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company is taking applications at this point in time.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01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Description Activity 2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0741" y="2133600"/>
            <a:ext cx="5588459" cy="4172492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982133" y="2667000"/>
            <a:ext cx="2294467" cy="236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Be Specific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Action Verbs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Use Senses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81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Dialog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057400"/>
            <a:ext cx="7704667" cy="394241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Give each character a “language” (one or more of the following or some other distinctive quality):</a:t>
            </a:r>
          </a:p>
          <a:p>
            <a:pPr lvl="1"/>
            <a:r>
              <a:rPr lang="en-US" dirty="0" smtClean="0"/>
              <a:t>Dialect / mispronunciations (just enough)</a:t>
            </a:r>
          </a:p>
          <a:p>
            <a:pPr lvl="1"/>
            <a:r>
              <a:rPr lang="en-US" dirty="0" smtClean="0"/>
              <a:t>Use specific words / phrases</a:t>
            </a:r>
          </a:p>
          <a:p>
            <a:pPr lvl="2"/>
            <a:r>
              <a:rPr lang="en-US" dirty="0" smtClean="0"/>
              <a:t>Elegant wording verses short/choppy</a:t>
            </a:r>
          </a:p>
          <a:p>
            <a:pPr lvl="2"/>
            <a:r>
              <a:rPr lang="en-US" dirty="0" smtClean="0"/>
              <a:t>Repeated expressions</a:t>
            </a:r>
          </a:p>
          <a:p>
            <a:pPr lvl="2"/>
            <a:r>
              <a:rPr lang="en-US" dirty="0" smtClean="0"/>
              <a:t>Misuse of words</a:t>
            </a:r>
          </a:p>
          <a:p>
            <a:pPr lvl="1"/>
            <a:r>
              <a:rPr lang="en-US" dirty="0" smtClean="0"/>
              <a:t>Be true to your characters</a:t>
            </a:r>
          </a:p>
          <a:p>
            <a:r>
              <a:rPr lang="en-US" dirty="0" smtClean="0"/>
              <a:t>Keep the plot moving, always</a:t>
            </a:r>
          </a:p>
          <a:p>
            <a:pPr lvl="1"/>
            <a:r>
              <a:rPr lang="en-US" dirty="0" smtClean="0"/>
              <a:t>Avoid babbling dialog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55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Short Story Structure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69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Dialog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286000"/>
            <a:ext cx="7704667" cy="371381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Don’ts</a:t>
            </a:r>
          </a:p>
          <a:p>
            <a:pPr lvl="1"/>
            <a:r>
              <a:rPr lang="en-US" dirty="0" smtClean="0"/>
              <a:t>Info Dumps</a:t>
            </a:r>
          </a:p>
          <a:p>
            <a:pPr lvl="1"/>
            <a:r>
              <a:rPr lang="en-US" dirty="0" smtClean="0"/>
              <a:t>Repeated Long-winded Monologues</a:t>
            </a:r>
          </a:p>
          <a:p>
            <a:pPr lvl="1"/>
            <a:r>
              <a:rPr lang="en-US" dirty="0" smtClean="0"/>
              <a:t>Too Much Unreadable Dialect</a:t>
            </a:r>
          </a:p>
          <a:p>
            <a:pPr lvl="1"/>
            <a:r>
              <a:rPr lang="en-US" dirty="0" smtClean="0"/>
              <a:t>Too Much Info</a:t>
            </a:r>
            <a:r>
              <a:rPr lang="en-US" dirty="0"/>
              <a:t> Unrelated </a:t>
            </a:r>
            <a:r>
              <a:rPr lang="en-US" dirty="0" smtClean="0"/>
              <a:t>to Anything</a:t>
            </a:r>
          </a:p>
          <a:p>
            <a:pPr lvl="1"/>
            <a:r>
              <a:rPr lang="en-US" dirty="0" smtClean="0"/>
              <a:t>Too Much Talking, Not Enough Action</a:t>
            </a:r>
          </a:p>
          <a:p>
            <a:pPr lvl="1"/>
            <a:r>
              <a:rPr lang="en-US" dirty="0" smtClean="0"/>
              <a:t>Melodramatic Expressions and Dialog Tags:</a:t>
            </a:r>
          </a:p>
          <a:p>
            <a:pPr marL="914400" lvl="2" indent="0">
              <a:buNone/>
            </a:pPr>
            <a:r>
              <a:rPr lang="en-US" dirty="0" smtClean="0"/>
              <a:t>“Get me a glass of milk!” Mom exclaimed.</a:t>
            </a:r>
          </a:p>
          <a:p>
            <a:pPr marL="914400" lvl="2" indent="0">
              <a:buNone/>
            </a:pPr>
            <a:r>
              <a:rPr lang="en-US" dirty="0" smtClean="0"/>
              <a:t>“We’re out of milk!” Jimmy retorted.</a:t>
            </a:r>
          </a:p>
          <a:p>
            <a:pPr marL="914400" lvl="2" indent="0">
              <a:buNone/>
            </a:pPr>
            <a:r>
              <a:rPr lang="en-US" dirty="0" smtClean="0"/>
              <a:t>“Oh, no! For milk is the source of life!” Mom belted.</a:t>
            </a:r>
          </a:p>
          <a:p>
            <a:pPr marL="914400" lvl="2" indent="0">
              <a:buNone/>
            </a:pPr>
            <a:r>
              <a:rPr lang="en-US" dirty="0" smtClean="0"/>
              <a:t>“I know!” Susie quipped. “I’ll dash to the store!”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53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Dialog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438401"/>
            <a:ext cx="7704667" cy="3561415"/>
          </a:xfrm>
        </p:spPr>
        <p:txBody>
          <a:bodyPr/>
          <a:lstStyle/>
          <a:p>
            <a:r>
              <a:rPr lang="en-US" dirty="0" smtClean="0"/>
              <a:t>Listen to actual people talk and mimic (to a degree) in your story’s dialog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048000"/>
            <a:ext cx="5765800" cy="371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8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Dialog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Make it real, but efficient. Short, choppy lines often do the trick.</a:t>
            </a:r>
          </a:p>
          <a:p>
            <a:r>
              <a:rPr lang="en-US" dirty="0" smtClean="0"/>
              <a:t>Example:</a:t>
            </a:r>
          </a:p>
          <a:p>
            <a:pPr marL="457200" lvl="1" indent="0">
              <a:buNone/>
            </a:pPr>
            <a:r>
              <a:rPr lang="en-US" dirty="0" smtClean="0"/>
              <a:t>I scowled at Randy. “I </a:t>
            </a:r>
            <a:r>
              <a:rPr lang="en-US" dirty="0"/>
              <a:t>don’t care, Bubbles.”</a:t>
            </a:r>
          </a:p>
          <a:p>
            <a:pPr marL="457200" lvl="1" indent="0">
              <a:buNone/>
            </a:pPr>
            <a:r>
              <a:rPr lang="en-US" dirty="0"/>
              <a:t>“Stop calling me that.”</a:t>
            </a:r>
          </a:p>
          <a:p>
            <a:pPr marL="457200" lvl="1" indent="0">
              <a:buNone/>
            </a:pPr>
            <a:r>
              <a:rPr lang="en-US" dirty="0"/>
              <a:t>“Stop calling me Goth.”</a:t>
            </a:r>
          </a:p>
          <a:p>
            <a:pPr marL="457200" lvl="1" indent="0">
              <a:buNone/>
            </a:pPr>
            <a:r>
              <a:rPr lang="en-US" dirty="0"/>
              <a:t>“Whatever, Marshall.” He said my name as if it left a sour taste in his mouth.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09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Dialog</a:t>
            </a:r>
            <a:br>
              <a:rPr lang="en-US" dirty="0" smtClean="0"/>
            </a:br>
            <a:r>
              <a:rPr lang="en-US" i="1" dirty="0" smtClean="0"/>
              <a:t>Character Complexity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hard part about good dialog is the characters’ complexity</a:t>
            </a:r>
          </a:p>
          <a:p>
            <a:pPr lvl="1"/>
            <a:r>
              <a:rPr lang="en-US" dirty="0" smtClean="0"/>
              <a:t>Each character has distinctive motives and objects</a:t>
            </a:r>
          </a:p>
          <a:p>
            <a:pPr lvl="1"/>
            <a:r>
              <a:rPr lang="en-US" dirty="0" smtClean="0"/>
              <a:t>Often, characters don’t know how to express themselves</a:t>
            </a:r>
          </a:p>
          <a:p>
            <a:pPr lvl="1"/>
            <a:r>
              <a:rPr lang="en-US" dirty="0" smtClean="0"/>
              <a:t>There are things some characters don’t want to say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35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Dialog Activity 1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01" y="2667000"/>
            <a:ext cx="5331460" cy="33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0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Dialog Activity 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Sock puppets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090270"/>
            <a:ext cx="3744922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10-Minute Break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2784" y="2667000"/>
            <a:ext cx="4123895" cy="33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9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Dreaded Re-Write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04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Dreaded Re-Write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First Draft</a:t>
            </a:r>
          </a:p>
          <a:p>
            <a:pPr lvl="1"/>
            <a:r>
              <a:rPr lang="en-US" dirty="0" smtClean="0"/>
              <a:t>Get it done, fix it later</a:t>
            </a:r>
          </a:p>
          <a:p>
            <a:r>
              <a:rPr lang="en-US" dirty="0" smtClean="0"/>
              <a:t>Re-Write Goals</a:t>
            </a:r>
          </a:p>
          <a:p>
            <a:pPr lvl="1"/>
            <a:r>
              <a:rPr lang="en-US" dirty="0" smtClean="0"/>
              <a:t>Clean up mistakes (grammar, spelling, clarity, etc.)</a:t>
            </a:r>
          </a:p>
          <a:p>
            <a:pPr lvl="1"/>
            <a:r>
              <a:rPr lang="en-US" dirty="0" smtClean="0"/>
              <a:t>Reduce wordiness, replace words/phrases to avoid</a:t>
            </a:r>
          </a:p>
          <a:p>
            <a:pPr lvl="1"/>
            <a:r>
              <a:rPr lang="en-US" dirty="0" smtClean="0"/>
              <a:t>Vivid details and descriptions</a:t>
            </a:r>
          </a:p>
          <a:p>
            <a:pPr lvl="1"/>
            <a:r>
              <a:rPr lang="en-US" dirty="0" smtClean="0"/>
              <a:t>Deepen characters / interactions</a:t>
            </a:r>
          </a:p>
          <a:p>
            <a:pPr lvl="1"/>
            <a:r>
              <a:rPr lang="en-US" dirty="0" smtClean="0"/>
              <a:t>Get more out of each scene</a:t>
            </a:r>
          </a:p>
          <a:p>
            <a:pPr lvl="1"/>
            <a:r>
              <a:rPr lang="en-US" dirty="0" smtClean="0"/>
              <a:t>Discover theme and focus story on it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17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Dreaded </a:t>
            </a:r>
            <a:r>
              <a:rPr lang="en-US" dirty="0" smtClean="0"/>
              <a:t>Re-Write</a:t>
            </a:r>
            <a:br>
              <a:rPr lang="en-US" dirty="0" smtClean="0"/>
            </a:br>
            <a:r>
              <a:rPr lang="en-US" sz="3000" i="1" dirty="0" smtClean="0"/>
              <a:t>Clean up Mistakes</a:t>
            </a:r>
            <a:endParaRPr lang="en-US" sz="3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Spelling/grammar checker works 90% of the time</a:t>
            </a:r>
          </a:p>
          <a:p>
            <a:r>
              <a:rPr lang="en-US" dirty="0" smtClean="0"/>
              <a:t>Read story out loud</a:t>
            </a:r>
          </a:p>
          <a:p>
            <a:r>
              <a:rPr lang="en-US" dirty="0" smtClean="0"/>
              <a:t>Be as clear as possible</a:t>
            </a:r>
          </a:p>
          <a:p>
            <a:r>
              <a:rPr lang="en-US" dirty="0" smtClean="0"/>
              <a:t>Don’t assume an editor will find all mistakes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13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Short Story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1905000"/>
            <a:ext cx="7704667" cy="409481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defines a short story?</a:t>
            </a:r>
          </a:p>
          <a:p>
            <a:pPr lvl="1"/>
            <a:r>
              <a:rPr lang="en-US" dirty="0"/>
              <a:t>Often between 1k to 5k words, less than 20k</a:t>
            </a:r>
          </a:p>
          <a:p>
            <a:pPr lvl="1"/>
            <a:r>
              <a:rPr lang="en-US" dirty="0"/>
              <a:t>Contains a COMPLETE story </a:t>
            </a:r>
          </a:p>
          <a:p>
            <a:pPr lvl="2"/>
            <a:r>
              <a:rPr lang="en-US" dirty="0"/>
              <a:t>Main conflict resolution</a:t>
            </a:r>
          </a:p>
          <a:p>
            <a:pPr lvl="2"/>
            <a:r>
              <a:rPr lang="en-US" dirty="0"/>
              <a:t>Character arc</a:t>
            </a:r>
          </a:p>
          <a:p>
            <a:pPr lvl="1"/>
            <a:r>
              <a:rPr lang="en-US" dirty="0"/>
              <a:t>Rich with scene and character description and dialogue</a:t>
            </a:r>
          </a:p>
          <a:p>
            <a:r>
              <a:rPr lang="en-US" dirty="0"/>
              <a:t>RPLA Guidelines</a:t>
            </a:r>
          </a:p>
          <a:p>
            <a:pPr lvl="1"/>
            <a:r>
              <a:rPr lang="en-US" dirty="0"/>
              <a:t>Short fiction has many of the elements of a novel, including character, setting, plot, conflict, resolution, climax, dialogue, protagonist, and antagonist. Maximum 8,000 words</a:t>
            </a:r>
          </a:p>
        </p:txBody>
      </p:sp>
    </p:spTree>
    <p:extLst>
      <p:ext uri="{BB962C8B-B14F-4D97-AF65-F5344CB8AC3E}">
        <p14:creationId xmlns:p14="http://schemas.microsoft.com/office/powerpoint/2010/main" val="218971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Dreaded </a:t>
            </a:r>
            <a:r>
              <a:rPr lang="en-US" dirty="0" smtClean="0"/>
              <a:t>Re-Write</a:t>
            </a:r>
            <a:br>
              <a:rPr lang="en-US" dirty="0" smtClean="0"/>
            </a:br>
            <a:r>
              <a:rPr lang="en-US" sz="3000" i="1" dirty="0" smtClean="0"/>
              <a:t>Words/Phrases to Avoid</a:t>
            </a:r>
            <a:endParaRPr lang="en-US" sz="3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3208867" cy="3332816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Adverbs</a:t>
            </a:r>
          </a:p>
          <a:p>
            <a:r>
              <a:rPr lang="en-US" dirty="0" smtClean="0"/>
              <a:t>Extraneous Adjectives</a:t>
            </a:r>
          </a:p>
          <a:p>
            <a:r>
              <a:rPr lang="en-US" dirty="0" smtClean="0"/>
              <a:t>Oh, yeah. And these (among others):</a:t>
            </a:r>
          </a:p>
          <a:p>
            <a:pPr lvl="1"/>
            <a:r>
              <a:rPr lang="en-US" dirty="0" smtClean="0"/>
              <a:t>added/in addition</a:t>
            </a:r>
            <a:endParaRPr lang="en-US" dirty="0"/>
          </a:p>
          <a:p>
            <a:pPr lvl="1"/>
            <a:r>
              <a:rPr lang="en-US" dirty="0" smtClean="0"/>
              <a:t>about</a:t>
            </a:r>
            <a:endParaRPr lang="en-US" dirty="0"/>
          </a:p>
          <a:p>
            <a:pPr lvl="1"/>
            <a:r>
              <a:rPr lang="en-US" dirty="0" smtClean="0"/>
              <a:t>first began</a:t>
            </a:r>
            <a:endParaRPr lang="en-US" dirty="0"/>
          </a:p>
          <a:p>
            <a:pPr lvl="1"/>
            <a:r>
              <a:rPr lang="en-US" dirty="0" smtClean="0"/>
              <a:t>almost</a:t>
            </a:r>
            <a:endParaRPr lang="en-US" dirty="0"/>
          </a:p>
          <a:p>
            <a:pPr lvl="1"/>
            <a:r>
              <a:rPr lang="en-US" dirty="0" smtClean="0"/>
              <a:t>ask a question</a:t>
            </a:r>
            <a:endParaRPr lang="en-US" dirty="0"/>
          </a:p>
          <a:p>
            <a:pPr lvl="1"/>
            <a:r>
              <a:rPr lang="en-US" dirty="0" smtClean="0"/>
              <a:t>anxiously</a:t>
            </a:r>
            <a:endParaRPr lang="en-US" dirty="0"/>
          </a:p>
          <a:p>
            <a:pPr lvl="1"/>
            <a:r>
              <a:rPr lang="en-US" dirty="0" smtClean="0"/>
              <a:t>believe</a:t>
            </a:r>
            <a:endParaRPr lang="en-US" dirty="0"/>
          </a:p>
          <a:p>
            <a:pPr lvl="1"/>
            <a:r>
              <a:rPr lang="en-US" dirty="0" smtClean="0"/>
              <a:t>eagerly</a:t>
            </a:r>
            <a:endParaRPr lang="en-US" dirty="0"/>
          </a:p>
          <a:p>
            <a:pPr lvl="1"/>
            <a:r>
              <a:rPr lang="en-US" dirty="0" smtClean="0"/>
              <a:t>every 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48000" y="3372784"/>
            <a:ext cx="2286000" cy="2570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pPr lvl="1"/>
            <a:r>
              <a:rPr lang="en-US" dirty="0" smtClean="0"/>
              <a:t>feel</a:t>
            </a:r>
          </a:p>
          <a:p>
            <a:pPr lvl="1"/>
            <a:r>
              <a:rPr lang="en-US" dirty="0" smtClean="0"/>
              <a:t>finally</a:t>
            </a:r>
          </a:p>
          <a:p>
            <a:pPr lvl="1"/>
            <a:r>
              <a:rPr lang="en-US" dirty="0" smtClean="0"/>
              <a:t>frequently</a:t>
            </a:r>
          </a:p>
          <a:p>
            <a:pPr lvl="1"/>
            <a:r>
              <a:rPr lang="en-US" dirty="0" smtClean="0"/>
              <a:t>got</a:t>
            </a:r>
          </a:p>
          <a:p>
            <a:pPr lvl="1"/>
            <a:r>
              <a:rPr lang="en-US" dirty="0" smtClean="0"/>
              <a:t>just</a:t>
            </a:r>
          </a:p>
          <a:p>
            <a:pPr lvl="1"/>
            <a:r>
              <a:rPr lang="en-US" dirty="0" smtClean="0"/>
              <a:t>merely</a:t>
            </a:r>
          </a:p>
          <a:p>
            <a:pPr lvl="1"/>
            <a:r>
              <a:rPr lang="en-US" dirty="0" smtClean="0"/>
              <a:t>nearly</a:t>
            </a:r>
          </a:p>
          <a:p>
            <a:pPr lvl="1"/>
            <a:r>
              <a:rPr lang="en-US" dirty="0" smtClean="0"/>
              <a:t>need</a:t>
            </a:r>
          </a:p>
          <a:p>
            <a:pPr lvl="1"/>
            <a:r>
              <a:rPr lang="en-US" dirty="0" smtClean="0"/>
              <a:t>back up</a:t>
            </a:r>
          </a:p>
          <a:p>
            <a:pPr lvl="1"/>
            <a:r>
              <a:rPr lang="en-US" dirty="0" smtClean="0"/>
              <a:t>written down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918644" y="3429000"/>
            <a:ext cx="2438400" cy="251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pPr lvl="1"/>
            <a:r>
              <a:rPr lang="en-US" dirty="0" smtClean="0"/>
              <a:t>but</a:t>
            </a:r>
          </a:p>
          <a:p>
            <a:pPr lvl="1"/>
            <a:r>
              <a:rPr lang="en-US" dirty="0" smtClean="0"/>
              <a:t>often</a:t>
            </a:r>
          </a:p>
          <a:p>
            <a:pPr lvl="1"/>
            <a:r>
              <a:rPr lang="en-US" dirty="0" smtClean="0"/>
              <a:t>only</a:t>
            </a:r>
          </a:p>
          <a:p>
            <a:pPr lvl="1"/>
            <a:r>
              <a:rPr lang="en-US" dirty="0" smtClean="0"/>
              <a:t>so </a:t>
            </a:r>
          </a:p>
          <a:p>
            <a:pPr lvl="1"/>
            <a:r>
              <a:rPr lang="en-US" dirty="0" smtClean="0"/>
              <a:t>that</a:t>
            </a:r>
          </a:p>
          <a:p>
            <a:pPr lvl="1"/>
            <a:r>
              <a:rPr lang="en-US" dirty="0" smtClean="0"/>
              <a:t>very</a:t>
            </a:r>
          </a:p>
          <a:p>
            <a:pPr lvl="1"/>
            <a:r>
              <a:rPr lang="en-US" dirty="0" smtClean="0"/>
              <a:t>then</a:t>
            </a:r>
          </a:p>
          <a:p>
            <a:pPr lvl="1"/>
            <a:r>
              <a:rPr lang="en-US" dirty="0" smtClean="0"/>
              <a:t>unique</a:t>
            </a:r>
          </a:p>
          <a:p>
            <a:pPr lvl="1"/>
            <a:r>
              <a:rPr lang="en-US" dirty="0" smtClean="0"/>
              <a:t>presently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t the present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35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Dreaded </a:t>
            </a:r>
            <a:r>
              <a:rPr lang="en-US" dirty="0" smtClean="0"/>
              <a:t>Re-Write</a:t>
            </a:r>
            <a:br>
              <a:rPr lang="en-US" dirty="0" smtClean="0"/>
            </a:br>
            <a:r>
              <a:rPr lang="en-US" sz="3000" i="1" dirty="0" smtClean="0"/>
              <a:t>Vivid Details and Descriptions</a:t>
            </a:r>
            <a:endParaRPr lang="en-US" sz="3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Sight, Smell, Touch, Taste, Sound</a:t>
            </a:r>
          </a:p>
          <a:p>
            <a:r>
              <a:rPr lang="en-US" dirty="0" smtClean="0"/>
              <a:t>Be a sniper</a:t>
            </a:r>
          </a:p>
          <a:p>
            <a:pPr lvl="1"/>
            <a:r>
              <a:rPr lang="en-US" dirty="0" smtClean="0"/>
              <a:t>Pick a few very specific details, and move on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258" y="2590800"/>
            <a:ext cx="2991542" cy="166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4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Dreaded </a:t>
            </a:r>
            <a:r>
              <a:rPr lang="en-US" dirty="0" smtClean="0"/>
              <a:t>Re-Write</a:t>
            </a:r>
            <a:br>
              <a:rPr lang="en-US" dirty="0" smtClean="0"/>
            </a:br>
            <a:r>
              <a:rPr lang="en-US" sz="3000" i="1" dirty="0" smtClean="0"/>
              <a:t>Deepen Characters / Interactions</a:t>
            </a:r>
            <a:endParaRPr lang="en-US" sz="3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1752600"/>
            <a:ext cx="7704667" cy="3657600"/>
          </a:xfrm>
        </p:spPr>
        <p:txBody>
          <a:bodyPr/>
          <a:lstStyle/>
          <a:p>
            <a:r>
              <a:rPr lang="en-US" dirty="0" smtClean="0"/>
              <a:t>You don’t have to know everything about a character in the first draft</a:t>
            </a:r>
          </a:p>
          <a:p>
            <a:pPr lvl="1"/>
            <a:r>
              <a:rPr lang="en-US" dirty="0" smtClean="0"/>
              <a:t>During the re-write, put yourself in his/her shoes</a:t>
            </a:r>
          </a:p>
          <a:p>
            <a:pPr lvl="1"/>
            <a:r>
              <a:rPr lang="en-US" dirty="0" smtClean="0"/>
              <a:t>Complete his/her story</a:t>
            </a:r>
          </a:p>
          <a:p>
            <a:pPr lvl="1"/>
            <a:r>
              <a:rPr lang="en-US" dirty="0"/>
              <a:t>Reveal </a:t>
            </a:r>
            <a:r>
              <a:rPr lang="en-US" dirty="0" smtClean="0"/>
              <a:t>characters’ personality, history, and nuances </a:t>
            </a:r>
            <a:r>
              <a:rPr lang="en-US" dirty="0"/>
              <a:t>over </a:t>
            </a:r>
            <a:r>
              <a:rPr lang="en-US" dirty="0" smtClean="0"/>
              <a:t>time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512487"/>
            <a:ext cx="28956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5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Dreaded </a:t>
            </a:r>
            <a:r>
              <a:rPr lang="en-US" dirty="0" smtClean="0"/>
              <a:t>Re-Write</a:t>
            </a:r>
            <a:br>
              <a:rPr lang="en-US" dirty="0" smtClean="0"/>
            </a:br>
            <a:r>
              <a:rPr lang="en-US" sz="3000" i="1" dirty="0" smtClean="0"/>
              <a:t>Get More Out of Each Scene</a:t>
            </a:r>
            <a:endParaRPr lang="en-US" sz="3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1752600"/>
            <a:ext cx="6485467" cy="2743200"/>
          </a:xfrm>
        </p:spPr>
        <p:txBody>
          <a:bodyPr/>
          <a:lstStyle/>
          <a:p>
            <a:r>
              <a:rPr lang="en-US" dirty="0" smtClean="0"/>
              <a:t>Keep adding details that…</a:t>
            </a:r>
          </a:p>
          <a:p>
            <a:pPr lvl="1"/>
            <a:r>
              <a:rPr lang="en-US" dirty="0" smtClean="0"/>
              <a:t>Advance the Plot and Reveal Character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392841"/>
            <a:ext cx="2819400" cy="187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905000"/>
            <a:ext cx="1371600" cy="1719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681531"/>
            <a:ext cx="2895600" cy="1923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66" y="3803789"/>
            <a:ext cx="2844370" cy="189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9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Dreaded </a:t>
            </a:r>
            <a:r>
              <a:rPr lang="en-US" dirty="0" smtClean="0"/>
              <a:t>Re-Write</a:t>
            </a:r>
            <a:br>
              <a:rPr lang="en-US" dirty="0" smtClean="0"/>
            </a:br>
            <a:r>
              <a:rPr lang="en-US" sz="3000" i="1" dirty="0" smtClean="0"/>
              <a:t>Discover Theme and Focus Story On It </a:t>
            </a:r>
            <a:endParaRPr lang="en-US" sz="3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1752600"/>
            <a:ext cx="7704667" cy="3657600"/>
          </a:xfrm>
        </p:spPr>
        <p:txBody>
          <a:bodyPr/>
          <a:lstStyle/>
          <a:p>
            <a:r>
              <a:rPr lang="en-US" dirty="0" smtClean="0"/>
              <a:t>What’s the point? What are you telling the reader?</a:t>
            </a:r>
          </a:p>
          <a:p>
            <a:pPr lvl="1"/>
            <a:r>
              <a:rPr lang="en-US" dirty="0" smtClean="0"/>
              <a:t>What’s important to you, personally?</a:t>
            </a:r>
          </a:p>
          <a:p>
            <a:pPr lvl="1"/>
            <a:r>
              <a:rPr lang="en-US" dirty="0" smtClean="0"/>
              <a:t>Leave an impression on your reader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10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Dreaded </a:t>
            </a:r>
            <a:r>
              <a:rPr lang="en-US" dirty="0" smtClean="0"/>
              <a:t>Re-Write</a:t>
            </a:r>
            <a:br>
              <a:rPr lang="en-US" dirty="0" smtClean="0"/>
            </a:br>
            <a:r>
              <a:rPr lang="en-US" sz="3000" i="1" dirty="0" smtClean="0"/>
              <a:t>Discover Theme and Focus Story On It </a:t>
            </a:r>
            <a:endParaRPr lang="en-US" sz="3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1752600"/>
            <a:ext cx="7704667" cy="1828800"/>
          </a:xfrm>
        </p:spPr>
        <p:txBody>
          <a:bodyPr/>
          <a:lstStyle/>
          <a:p>
            <a:r>
              <a:rPr lang="en-US" dirty="0" smtClean="0"/>
              <a:t>Example: Life is Beautiful</a:t>
            </a:r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19400"/>
            <a:ext cx="2476500" cy="12463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819400"/>
            <a:ext cx="2133600" cy="1303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829" y="2784123"/>
            <a:ext cx="2019300" cy="15081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67" y="4413861"/>
            <a:ext cx="2362200" cy="12432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0328" y="4461255"/>
            <a:ext cx="2124967" cy="15367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657" y="4509998"/>
            <a:ext cx="2800143" cy="1523278"/>
          </a:xfrm>
          <a:prstGeom prst="rect">
            <a:avLst/>
          </a:prstGeom>
        </p:spPr>
      </p:pic>
      <p:cxnSp>
        <p:nvCxnSpPr>
          <p:cNvPr id="18" name="Straight Arrow Connector 17"/>
          <p:cNvCxnSpPr>
            <a:stCxn id="6" idx="2"/>
            <a:endCxn id="9" idx="0"/>
          </p:cNvCxnSpPr>
          <p:nvPr/>
        </p:nvCxnSpPr>
        <p:spPr>
          <a:xfrm>
            <a:off x="1619250" y="4065726"/>
            <a:ext cx="48517" cy="34813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857500" y="4123267"/>
            <a:ext cx="329144" cy="2905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7" idx="2"/>
            <a:endCxn id="15" idx="0"/>
          </p:cNvCxnSpPr>
          <p:nvPr/>
        </p:nvCxnSpPr>
        <p:spPr>
          <a:xfrm>
            <a:off x="4267200" y="4123267"/>
            <a:ext cx="65612" cy="33798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410200" y="4267200"/>
            <a:ext cx="579701" cy="2905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8" idx="2"/>
          </p:cNvCxnSpPr>
          <p:nvPr/>
        </p:nvCxnSpPr>
        <p:spPr>
          <a:xfrm>
            <a:off x="7037479" y="4292261"/>
            <a:ext cx="97663" cy="2047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30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 Story Writing</a:t>
            </a:r>
            <a:br>
              <a:rPr lang="en-US" dirty="0" smtClean="0"/>
            </a:br>
            <a:r>
              <a:rPr lang="en-US" sz="3000" i="1" dirty="0" smtClean="0"/>
              <a:t>Closing</a:t>
            </a:r>
            <a:endParaRPr lang="en-US" sz="3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286000"/>
            <a:ext cx="7704667" cy="1524000"/>
          </a:xfrm>
        </p:spPr>
        <p:txBody>
          <a:bodyPr/>
          <a:lstStyle/>
          <a:p>
            <a:r>
              <a:rPr lang="en-US" dirty="0" smtClean="0"/>
              <a:t>Read. Learn. Observe.</a:t>
            </a:r>
          </a:p>
          <a:p>
            <a:r>
              <a:rPr lang="en-US" dirty="0" smtClean="0"/>
              <a:t>Have Fun! Be the captain of your imagination.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061" y="3867150"/>
            <a:ext cx="4048125" cy="2686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86200"/>
            <a:ext cx="3962400" cy="26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2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Story Workshop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 for Attending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038464"/>
            <a:ext cx="2032000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898949"/>
            <a:ext cx="3315163" cy="81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5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4373"/>
            <a:ext cx="7025640" cy="1293028"/>
          </a:xfrm>
        </p:spPr>
        <p:txBody>
          <a:bodyPr/>
          <a:lstStyle/>
          <a:p>
            <a:r>
              <a:rPr lang="en-US" dirty="0" smtClean="0"/>
              <a:t>Short Stories </a:t>
            </a:r>
            <a:r>
              <a:rPr lang="en-US" sz="3000" dirty="0" smtClean="0"/>
              <a:t>vs</a:t>
            </a:r>
            <a:r>
              <a:rPr lang="en-US" dirty="0" smtClean="0"/>
              <a:t> Novels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Similarities</a:t>
            </a:r>
          </a:p>
          <a:p>
            <a:pPr lvl="1"/>
            <a:r>
              <a:rPr lang="en-US" dirty="0"/>
              <a:t>Plot curve</a:t>
            </a:r>
          </a:p>
          <a:p>
            <a:pPr lvl="1"/>
            <a:r>
              <a:rPr lang="en-US" dirty="0"/>
              <a:t>Characters</a:t>
            </a:r>
          </a:p>
          <a:p>
            <a:pPr lvl="1"/>
            <a:r>
              <a:rPr lang="en-US" dirty="0"/>
              <a:t>Setting</a:t>
            </a:r>
          </a:p>
          <a:p>
            <a:r>
              <a:rPr lang="en-US" dirty="0"/>
              <a:t>Differences</a:t>
            </a:r>
          </a:p>
          <a:p>
            <a:pPr lvl="1"/>
            <a:r>
              <a:rPr lang="en-US" dirty="0"/>
              <a:t>In Novels, scenes are steps toward the resolution</a:t>
            </a:r>
          </a:p>
          <a:p>
            <a:pPr lvl="1"/>
            <a:r>
              <a:rPr lang="en-US" dirty="0"/>
              <a:t>Short Stories have little to no </a:t>
            </a:r>
            <a:r>
              <a:rPr lang="en-US" dirty="0" smtClean="0"/>
              <a:t>exposition and its primary focus is resolving ONLY the main conflict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2057401"/>
            <a:ext cx="4004525" cy="243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357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 Stories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71993"/>
            <a:ext cx="7704667" cy="3332816"/>
          </a:xfrm>
        </p:spPr>
        <p:txBody>
          <a:bodyPr>
            <a:normAutofit/>
          </a:bodyPr>
          <a:lstStyle/>
          <a:p>
            <a:r>
              <a:rPr lang="en-US" dirty="0"/>
              <a:t>Focus on a Key Moment</a:t>
            </a:r>
          </a:p>
          <a:p>
            <a:pPr lvl="1"/>
            <a:r>
              <a:rPr lang="en-US" dirty="0"/>
              <a:t>In order to fit the story within a limited number of words, select the </a:t>
            </a:r>
            <a:r>
              <a:rPr lang="en-US" i="1" dirty="0"/>
              <a:t>tipping point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505199"/>
            <a:ext cx="4267200" cy="2598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4419600" y="3472641"/>
            <a:ext cx="1371600" cy="838200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4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 Stories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1828800"/>
            <a:ext cx="7704667" cy="4171016"/>
          </a:xfrm>
        </p:spPr>
        <p:txBody>
          <a:bodyPr>
            <a:normAutofit/>
          </a:bodyPr>
          <a:lstStyle/>
          <a:p>
            <a:r>
              <a:rPr lang="en-US" dirty="0"/>
              <a:t>Establish basic elements before writing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Character(s)</a:t>
            </a:r>
          </a:p>
          <a:p>
            <a:pPr lvl="2"/>
            <a:r>
              <a:rPr lang="en-US" dirty="0"/>
              <a:t>Make them interesting and believable</a:t>
            </a:r>
          </a:p>
          <a:p>
            <a:pPr lvl="2"/>
            <a:r>
              <a:rPr lang="en-US" dirty="0"/>
              <a:t>Combine unusual characteristics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Conflict</a:t>
            </a:r>
            <a:endParaRPr lang="en-US" dirty="0"/>
          </a:p>
          <a:p>
            <a:pPr lvl="2"/>
            <a:r>
              <a:rPr lang="en-US" dirty="0"/>
              <a:t>Character WANTS something, but </a:t>
            </a:r>
            <a:r>
              <a:rPr lang="en-US" dirty="0" smtClean="0"/>
              <a:t>something or </a:t>
            </a:r>
            <a:r>
              <a:rPr lang="en-US" dirty="0"/>
              <a:t>someone is in the way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Scene</a:t>
            </a:r>
            <a:endParaRPr lang="en-US" dirty="0"/>
          </a:p>
          <a:p>
            <a:pPr lvl="2"/>
            <a:r>
              <a:rPr lang="en-US" dirty="0"/>
              <a:t>Many short stories have one scene, make it </a:t>
            </a:r>
            <a:r>
              <a:rPr lang="en-US" dirty="0" smtClean="0"/>
              <a:t>good and interesting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68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1260</TotalTime>
  <Words>1963</Words>
  <Application>Microsoft Office PowerPoint</Application>
  <PresentationFormat>On-screen Show (4:3)</PresentationFormat>
  <Paragraphs>413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0" baseType="lpstr">
      <vt:lpstr>Arial</vt:lpstr>
      <vt:lpstr>Corbel</vt:lpstr>
      <vt:lpstr>Parallax</vt:lpstr>
      <vt:lpstr>Short Story Workshop</vt:lpstr>
      <vt:lpstr>Short Story Workshop Agenda</vt:lpstr>
      <vt:lpstr>Writing Overview</vt:lpstr>
      <vt:lpstr>Writing Overview</vt:lpstr>
      <vt:lpstr>The Short Story Structure</vt:lpstr>
      <vt:lpstr>The Short Story Structure</vt:lpstr>
      <vt:lpstr>Short Stories vs Novels</vt:lpstr>
      <vt:lpstr>Short Stories</vt:lpstr>
      <vt:lpstr>Short Stories</vt:lpstr>
      <vt:lpstr>Characters</vt:lpstr>
      <vt:lpstr>Characters</vt:lpstr>
      <vt:lpstr>Characters - Definition</vt:lpstr>
      <vt:lpstr>Characters - Definition</vt:lpstr>
      <vt:lpstr>Characters - Definition</vt:lpstr>
      <vt:lpstr>Characters - Definition</vt:lpstr>
      <vt:lpstr>Characters - Want</vt:lpstr>
      <vt:lpstr>Characters - Depth</vt:lpstr>
      <vt:lpstr>Characters - Depth</vt:lpstr>
      <vt:lpstr>Characters - Depth</vt:lpstr>
      <vt:lpstr>Characters Group Activity Character 1</vt:lpstr>
      <vt:lpstr>Characters Group Activity Character 2</vt:lpstr>
      <vt:lpstr>Character Individual Activity</vt:lpstr>
      <vt:lpstr>Conflict</vt:lpstr>
      <vt:lpstr>Conflict</vt:lpstr>
      <vt:lpstr>Conflict</vt:lpstr>
      <vt:lpstr>Source of Conflict</vt:lpstr>
      <vt:lpstr>Source of Conflict</vt:lpstr>
      <vt:lpstr>Classic Miscommunication</vt:lpstr>
      <vt:lpstr>Miscommunication</vt:lpstr>
      <vt:lpstr>Source of Conflict </vt:lpstr>
      <vt:lpstr>Source of Conflict</vt:lpstr>
      <vt:lpstr>Source of Conflict</vt:lpstr>
      <vt:lpstr>Conflict</vt:lpstr>
      <vt:lpstr>What’s at Stake?</vt:lpstr>
      <vt:lpstr>What’s at Stake?</vt:lpstr>
      <vt:lpstr>Conflict Activity 1</vt:lpstr>
      <vt:lpstr>Conflict Activity 2</vt:lpstr>
      <vt:lpstr>Conflict Activity 3</vt:lpstr>
      <vt:lpstr>10-Minute Break</vt:lpstr>
      <vt:lpstr>Description and Dialog</vt:lpstr>
      <vt:lpstr>Description and Dialog</vt:lpstr>
      <vt:lpstr>Description</vt:lpstr>
      <vt:lpstr>Description</vt:lpstr>
      <vt:lpstr>Description</vt:lpstr>
      <vt:lpstr>Description</vt:lpstr>
      <vt:lpstr>Description</vt:lpstr>
      <vt:lpstr>Description Activity 1</vt:lpstr>
      <vt:lpstr>Description Activity 2</vt:lpstr>
      <vt:lpstr>Dialog</vt:lpstr>
      <vt:lpstr>Dialog</vt:lpstr>
      <vt:lpstr>Dialog</vt:lpstr>
      <vt:lpstr>Dialog</vt:lpstr>
      <vt:lpstr>Dialog Character Complexity</vt:lpstr>
      <vt:lpstr>Dialog Activity 1</vt:lpstr>
      <vt:lpstr>Dialog Activity 2</vt:lpstr>
      <vt:lpstr>10-Minute Break</vt:lpstr>
      <vt:lpstr>The Dreaded Re-Write</vt:lpstr>
      <vt:lpstr>The Dreaded Re-Write</vt:lpstr>
      <vt:lpstr>The Dreaded Re-Write Clean up Mistakes</vt:lpstr>
      <vt:lpstr>The Dreaded Re-Write Words/Phrases to Avoid</vt:lpstr>
      <vt:lpstr>The Dreaded Re-Write Vivid Details and Descriptions</vt:lpstr>
      <vt:lpstr>The Dreaded Re-Write Deepen Characters / Interactions</vt:lpstr>
      <vt:lpstr>The Dreaded Re-Write Get More Out of Each Scene</vt:lpstr>
      <vt:lpstr>The Dreaded Re-Write Discover Theme and Focus Story On It </vt:lpstr>
      <vt:lpstr>The Dreaded Re-Write Discover Theme and Focus Story On It </vt:lpstr>
      <vt:lpstr>Short Story Writing Closing</vt:lpstr>
      <vt:lpstr>Short Story Workshop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Short Story Workshop</dc:title>
  <dc:creator>Hope, John R</dc:creator>
  <cp:lastModifiedBy>Hope, John R</cp:lastModifiedBy>
  <cp:revision>71</cp:revision>
  <dcterms:created xsi:type="dcterms:W3CDTF">2006-08-16T00:00:00Z</dcterms:created>
  <dcterms:modified xsi:type="dcterms:W3CDTF">2016-04-30T19:29:22Z</dcterms:modified>
</cp:coreProperties>
</file>