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66" r:id="rId4"/>
    <p:sldId id="258" r:id="rId5"/>
    <p:sldId id="259" r:id="rId6"/>
    <p:sldId id="257" r:id="rId7"/>
    <p:sldId id="276" r:id="rId8"/>
    <p:sldId id="277" r:id="rId9"/>
    <p:sldId id="267" r:id="rId10"/>
    <p:sldId id="274" r:id="rId11"/>
    <p:sldId id="260" r:id="rId12"/>
    <p:sldId id="261" r:id="rId13"/>
    <p:sldId id="262" r:id="rId14"/>
    <p:sldId id="263" r:id="rId15"/>
    <p:sldId id="278" r:id="rId16"/>
    <p:sldId id="283" r:id="rId17"/>
    <p:sldId id="282" r:id="rId18"/>
    <p:sldId id="279" r:id="rId19"/>
    <p:sldId id="280" r:id="rId20"/>
    <p:sldId id="281" r:id="rId21"/>
    <p:sldId id="268" r:id="rId22"/>
    <p:sldId id="264" r:id="rId23"/>
    <p:sldId id="269" r:id="rId24"/>
    <p:sldId id="270" r:id="rId25"/>
    <p:sldId id="271" r:id="rId26"/>
    <p:sldId id="272" r:id="rId27"/>
    <p:sldId id="273" r:id="rId28"/>
    <p:sldId id="27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0" autoAdjust="0"/>
    <p:restoredTop sz="94660"/>
  </p:normalViewPr>
  <p:slideViewPr>
    <p:cSldViewPr>
      <p:cViewPr varScale="1">
        <p:scale>
          <a:sx n="69" d="100"/>
          <a:sy n="69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2/2/2015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ohnhopewriting.com/teachers.html" TargetMode="External"/><Relationship Id="rId3" Type="http://schemas.openxmlformats.org/officeDocument/2006/relationships/hyperlink" Target="mailto:john@johnhopewriting.com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www.johnhopewriting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Short Story 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Presenter</a:t>
            </a:r>
          </a:p>
          <a:p>
            <a:r>
              <a:rPr lang="en-US" dirty="0" smtClean="0"/>
              <a:t>John Hope</a:t>
            </a:r>
            <a:endParaRPr lang="en-US" dirty="0"/>
          </a:p>
        </p:txBody>
      </p:sp>
      <p:pic>
        <p:nvPicPr>
          <p:cNvPr id="4" name="Picture 3" descr="John Starts His Writing Care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819400"/>
            <a:ext cx="2362200" cy="273274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/>
        </p:nvSpPr>
        <p:spPr>
          <a:xfrm>
            <a:off x="3810000" y="2819400"/>
            <a:ext cx="533400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smtClean="0"/>
              <a:t>Multiple Short Story Winner…</a:t>
            </a:r>
          </a:p>
          <a:p>
            <a:pPr lvl="1"/>
            <a:r>
              <a:rPr lang="en-US" dirty="0" smtClean="0"/>
              <a:t>Royal Palm Literary Awards</a:t>
            </a:r>
          </a:p>
          <a:p>
            <a:pPr lvl="1"/>
            <a:r>
              <a:rPr lang="en-US" dirty="0" err="1" smtClean="0"/>
              <a:t>CrossTIME</a:t>
            </a:r>
            <a:r>
              <a:rPr lang="en-US" dirty="0" smtClean="0"/>
              <a:t> Science Fiction/Fantasy Awards</a:t>
            </a:r>
          </a:p>
          <a:p>
            <a:pPr lvl="1"/>
            <a:r>
              <a:rPr lang="en-US" dirty="0" smtClean="0"/>
              <a:t>Ron L Hubbard Writers of the Future Award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Write a Short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a Key Moment</a:t>
            </a:r>
          </a:p>
          <a:p>
            <a:pPr lvl="1"/>
            <a:r>
              <a:rPr lang="en-US" dirty="0" smtClean="0"/>
              <a:t>In order to fit the story within a limited number of words, select the </a:t>
            </a:r>
            <a:r>
              <a:rPr lang="en-US" i="1" dirty="0" smtClean="0"/>
              <a:t>tipping point 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581400"/>
            <a:ext cx="38481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800600" y="3352800"/>
            <a:ext cx="1371600" cy="838200"/>
          </a:xfrm>
          <a:prstGeom prst="ellipse">
            <a:avLst/>
          </a:prstGeom>
          <a:solidFill>
            <a:srgbClr val="FF0000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Write a Short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 basic elements before writing</a:t>
            </a:r>
          </a:p>
          <a:p>
            <a:pPr lvl="1"/>
            <a:r>
              <a:rPr lang="en-US" dirty="0" smtClean="0"/>
              <a:t>Conflict</a:t>
            </a:r>
          </a:p>
          <a:p>
            <a:pPr lvl="2"/>
            <a:r>
              <a:rPr lang="en-US" dirty="0" smtClean="0"/>
              <a:t>Character WANTS something, but something/ someone is in the way</a:t>
            </a:r>
          </a:p>
          <a:p>
            <a:pPr lvl="1"/>
            <a:r>
              <a:rPr lang="en-US" dirty="0" smtClean="0"/>
              <a:t>Character(s)</a:t>
            </a:r>
          </a:p>
          <a:p>
            <a:pPr lvl="2"/>
            <a:r>
              <a:rPr lang="en-US" dirty="0" smtClean="0"/>
              <a:t>Make them interesting and believable</a:t>
            </a:r>
          </a:p>
          <a:p>
            <a:pPr lvl="2"/>
            <a:r>
              <a:rPr lang="en-US" dirty="0" smtClean="0"/>
              <a:t>Combine unusual characteristics</a:t>
            </a:r>
          </a:p>
          <a:p>
            <a:pPr lvl="1"/>
            <a:r>
              <a:rPr lang="en-US" dirty="0" smtClean="0"/>
              <a:t>Scene</a:t>
            </a:r>
          </a:p>
          <a:p>
            <a:pPr lvl="2"/>
            <a:r>
              <a:rPr lang="en-US" dirty="0" smtClean="0"/>
              <a:t>Many short stories have one scene, make it good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Write a Short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</a:t>
            </a:r>
          </a:p>
          <a:p>
            <a:pPr lvl="1"/>
            <a:r>
              <a:rPr lang="en-US" dirty="0" smtClean="0"/>
              <a:t>Start as late in the story as possible</a:t>
            </a:r>
          </a:p>
          <a:p>
            <a:pPr lvl="1"/>
            <a:r>
              <a:rPr lang="en-US" dirty="0" smtClean="0"/>
              <a:t>Finish draft as quickly as possible</a:t>
            </a:r>
          </a:p>
          <a:p>
            <a:pPr lvl="2"/>
            <a:r>
              <a:rPr lang="en-US" dirty="0" smtClean="0"/>
              <a:t>Don’t fret over details (grammar)</a:t>
            </a:r>
          </a:p>
          <a:p>
            <a:pPr lvl="1"/>
            <a:r>
              <a:rPr lang="en-US" dirty="0" smtClean="0"/>
              <a:t>Maintain one point of view</a:t>
            </a:r>
          </a:p>
          <a:p>
            <a:pPr lvl="1"/>
            <a:r>
              <a:rPr lang="en-US" dirty="0" smtClean="0"/>
              <a:t>Once you reach resolution of the main conflict, end the story as soon as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Write a Short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Rewrite</a:t>
            </a:r>
          </a:p>
          <a:p>
            <a:pPr lvl="1"/>
            <a:r>
              <a:rPr lang="en-US" dirty="0" smtClean="0"/>
              <a:t>Don’t attempt the same day draft was written</a:t>
            </a:r>
          </a:p>
          <a:p>
            <a:pPr lvl="1"/>
            <a:r>
              <a:rPr lang="en-US" dirty="0" smtClean="0"/>
              <a:t>Be as clear as possible for the reader</a:t>
            </a:r>
          </a:p>
          <a:p>
            <a:pPr lvl="2"/>
            <a:r>
              <a:rPr lang="en-US" dirty="0" smtClean="0"/>
              <a:t>Guide them through your story</a:t>
            </a:r>
          </a:p>
          <a:p>
            <a:pPr lvl="1"/>
            <a:r>
              <a:rPr lang="en-US" dirty="0" smtClean="0"/>
              <a:t>Clean up, eliminate needless words, phrases</a:t>
            </a:r>
          </a:p>
          <a:p>
            <a:pPr lvl="1"/>
            <a:r>
              <a:rPr lang="en-US" dirty="0" smtClean="0"/>
              <a:t>Ensure theme is maintained throughout</a:t>
            </a:r>
          </a:p>
          <a:p>
            <a:pPr lvl="1"/>
            <a:r>
              <a:rPr lang="en-US" dirty="0" smtClean="0"/>
              <a:t>Strong opening scene/sentence</a:t>
            </a:r>
          </a:p>
          <a:p>
            <a:pPr lvl="1"/>
            <a:r>
              <a:rPr lang="en-US" dirty="0" smtClean="0"/>
              <a:t>Audience – will it be accepted?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Write a Short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 with trusted readers</a:t>
            </a:r>
          </a:p>
          <a:p>
            <a:pPr lvl="1"/>
            <a:r>
              <a:rPr lang="en-US" dirty="0" smtClean="0"/>
              <a:t>Writing critique groups, etc</a:t>
            </a:r>
          </a:p>
          <a:p>
            <a:pPr lvl="2"/>
            <a:r>
              <a:rPr lang="en-US" dirty="0" smtClean="0"/>
              <a:t>Listen to and consider feedback</a:t>
            </a:r>
          </a:p>
          <a:p>
            <a:pPr lvl="1"/>
            <a:r>
              <a:rPr lang="en-US" dirty="0" smtClean="0"/>
              <a:t>Don’t let others’ feedback kill your baby</a:t>
            </a:r>
          </a:p>
          <a:p>
            <a:pPr lvl="2"/>
            <a:r>
              <a:rPr lang="en-US" dirty="0" smtClean="0"/>
              <a:t>Maintain your message / theme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According to this presentation, what is the </a:t>
            </a:r>
            <a:r>
              <a:rPr lang="en-US" i="1" dirty="0" smtClean="0"/>
              <a:t>tipping point </a:t>
            </a:r>
            <a:r>
              <a:rPr lang="en-US" dirty="0" smtClean="0"/>
              <a:t>of a story?</a:t>
            </a:r>
          </a:p>
          <a:p>
            <a:pPr lvl="1"/>
            <a:r>
              <a:rPr lang="en-US" dirty="0" smtClean="0"/>
              <a:t>A) Final rise of conflict, climax, and start of the fall to resolution</a:t>
            </a:r>
          </a:p>
          <a:p>
            <a:pPr lvl="1"/>
            <a:r>
              <a:rPr lang="en-US" dirty="0" smtClean="0"/>
              <a:t>B) Previously rare phenomenon becoming rapidly and dramatically more common</a:t>
            </a:r>
          </a:p>
          <a:p>
            <a:pPr lvl="1"/>
            <a:r>
              <a:rPr lang="en-US" dirty="0" smtClean="0"/>
              <a:t>C) Following the exposition, when conflict starts to increase tension</a:t>
            </a:r>
          </a:p>
          <a:p>
            <a:pPr lvl="1"/>
            <a:r>
              <a:rPr lang="en-US" dirty="0" smtClean="0"/>
              <a:t>D) When you’ve had too much beer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According to this presentation, what is the </a:t>
            </a:r>
            <a:r>
              <a:rPr lang="en-US" i="1" dirty="0" smtClean="0"/>
              <a:t>tipping point </a:t>
            </a:r>
            <a:r>
              <a:rPr lang="en-US" dirty="0" smtClean="0"/>
              <a:t>of a story?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A) Final rise of conflict, climax, and start of the fall to resolution</a:t>
            </a:r>
          </a:p>
          <a:p>
            <a:pPr lvl="1"/>
            <a:r>
              <a:rPr lang="en-US" dirty="0" smtClean="0"/>
              <a:t>B) Previously rare phenomenon becoming rapidly and dramatically more common</a:t>
            </a:r>
          </a:p>
          <a:p>
            <a:pPr lvl="1"/>
            <a:r>
              <a:rPr lang="en-US" dirty="0" smtClean="0"/>
              <a:t>C) Following the exposition, when conflict starts to increase tension</a:t>
            </a:r>
          </a:p>
          <a:p>
            <a:pPr lvl="1"/>
            <a:r>
              <a:rPr lang="en-US" dirty="0" smtClean="0"/>
              <a:t>D) When you’ve had too much beer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short story writing, what should you do after you resolving the story’s main conflict?</a:t>
            </a:r>
          </a:p>
          <a:p>
            <a:pPr lvl="1"/>
            <a:r>
              <a:rPr lang="en-US" dirty="0" smtClean="0"/>
              <a:t>A) Include one more scene to wrap up other conflicts in the story</a:t>
            </a:r>
          </a:p>
          <a:p>
            <a:pPr lvl="1"/>
            <a:r>
              <a:rPr lang="en-US" dirty="0" smtClean="0"/>
              <a:t>B) Explain the meaning of the story to the reader</a:t>
            </a:r>
          </a:p>
          <a:p>
            <a:pPr lvl="1"/>
            <a:r>
              <a:rPr lang="en-US" dirty="0" smtClean="0"/>
              <a:t>C) End the story as soon as possible</a:t>
            </a:r>
          </a:p>
          <a:p>
            <a:pPr lvl="1"/>
            <a:r>
              <a:rPr lang="en-US" dirty="0" smtClean="0"/>
              <a:t>D) Burn all of your clothes and scamper through the backyard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short story writing, what should you do after you resolving the story’s main conflict?</a:t>
            </a:r>
          </a:p>
          <a:p>
            <a:pPr lvl="1"/>
            <a:r>
              <a:rPr lang="en-US" dirty="0" smtClean="0"/>
              <a:t>A) Include one more scene to wrap up other conflicts in the story</a:t>
            </a:r>
          </a:p>
          <a:p>
            <a:pPr lvl="1"/>
            <a:r>
              <a:rPr lang="en-US" dirty="0" smtClean="0"/>
              <a:t>B) Explain the meaning of the story to the reader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C) End the story as soon as possible</a:t>
            </a:r>
          </a:p>
          <a:p>
            <a:pPr lvl="1"/>
            <a:r>
              <a:rPr lang="en-US" dirty="0" smtClean="0"/>
              <a:t>D) Burn all of your clothes and scamper through the backyard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should you start the re-write process of your short story?</a:t>
            </a:r>
          </a:p>
          <a:p>
            <a:pPr lvl="1"/>
            <a:r>
              <a:rPr lang="en-US" dirty="0" smtClean="0"/>
              <a:t>A) At least a day or so later, preferably longer </a:t>
            </a:r>
          </a:p>
          <a:p>
            <a:pPr lvl="1"/>
            <a:r>
              <a:rPr lang="en-US" dirty="0" smtClean="0"/>
              <a:t>B) Immediately after completing the draft</a:t>
            </a:r>
          </a:p>
          <a:p>
            <a:pPr lvl="1"/>
            <a:r>
              <a:rPr lang="en-US" dirty="0" smtClean="0"/>
              <a:t>C) After others read your story</a:t>
            </a:r>
          </a:p>
          <a:p>
            <a:pPr lvl="1"/>
            <a:r>
              <a:rPr lang="en-US" dirty="0" smtClean="0"/>
              <a:t>D) When ALF comes back to primetime TV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Story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Story Overview</a:t>
            </a:r>
          </a:p>
          <a:p>
            <a:r>
              <a:rPr lang="en-US" dirty="0" smtClean="0"/>
              <a:t>How to Write a Short Story</a:t>
            </a:r>
          </a:p>
          <a:p>
            <a:r>
              <a:rPr lang="en-US" dirty="0" smtClean="0"/>
              <a:t>Story Development Methods</a:t>
            </a:r>
          </a:p>
          <a:p>
            <a:r>
              <a:rPr lang="en-US" dirty="0" smtClean="0"/>
              <a:t>Story Planning Activity</a:t>
            </a:r>
          </a:p>
          <a:p>
            <a:endParaRPr lang="en-US" dirty="0" smtClean="0"/>
          </a:p>
          <a:p>
            <a:r>
              <a:rPr lang="en-US" dirty="0" smtClean="0"/>
              <a:t>Pop Quizzes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should you start the re-write process of your short story?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A) At least a day or so later, preferably longer </a:t>
            </a:r>
          </a:p>
          <a:p>
            <a:pPr lvl="1"/>
            <a:r>
              <a:rPr lang="en-US" dirty="0" smtClean="0"/>
              <a:t>B) Immediately after completing the draft</a:t>
            </a:r>
          </a:p>
          <a:p>
            <a:pPr lvl="1"/>
            <a:r>
              <a:rPr lang="en-US" dirty="0" smtClean="0"/>
              <a:t>C) After others read your story</a:t>
            </a:r>
          </a:p>
          <a:p>
            <a:pPr lvl="1"/>
            <a:r>
              <a:rPr lang="en-US" dirty="0" smtClean="0"/>
              <a:t>D) When ALF comes back to primetime TV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Development Methods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 Story Writing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Development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a gazillion ways to develop a story</a:t>
            </a:r>
          </a:p>
          <a:p>
            <a:r>
              <a:rPr lang="en-US" dirty="0" smtClean="0"/>
              <a:t>This presentation covers only 3 methods</a:t>
            </a:r>
          </a:p>
          <a:p>
            <a:r>
              <a:rPr lang="en-US" dirty="0" smtClean="0"/>
              <a:t>Experience will provide you with many, many more ways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 1 – Theme First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up with your theme first</a:t>
            </a:r>
          </a:p>
          <a:p>
            <a:r>
              <a:rPr lang="en-US" dirty="0" smtClean="0"/>
              <a:t>Then devise a main conflict that opposes the theme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276600"/>
            <a:ext cx="2288540" cy="312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 2 – Great Scene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 up with a great scene</a:t>
            </a:r>
          </a:p>
          <a:p>
            <a:r>
              <a:rPr lang="en-US" dirty="0" smtClean="0"/>
              <a:t>Extract a main conflict that could arise within that scene</a:t>
            </a:r>
          </a:p>
          <a:p>
            <a:r>
              <a:rPr lang="en-US" dirty="0" smtClean="0"/>
              <a:t>Theme centers on the resolution of the main conflict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613522"/>
            <a:ext cx="2057400" cy="316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 3 – Twist Ending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Come up with a main conflict that has at least two plausible endings</a:t>
            </a:r>
          </a:p>
          <a:p>
            <a:r>
              <a:rPr lang="en-US" dirty="0" smtClean="0"/>
              <a:t>Guide reader toward the more obvious ending</a:t>
            </a:r>
          </a:p>
          <a:p>
            <a:r>
              <a:rPr lang="en-US" dirty="0" smtClean="0"/>
              <a:t>In good twist endings, the less obvious ending has larger implications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1" y="4343400"/>
            <a:ext cx="143560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Planning Activity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 Story Writing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Planning (Handout)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story using 			Method 1 Theme First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Story 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3364992" cy="480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John Hope</a:t>
            </a:r>
          </a:p>
        </p:txBody>
      </p:sp>
      <p:pic>
        <p:nvPicPr>
          <p:cNvPr id="1027" name="Picture 3" descr="C:\Documents\My Pictures\Me\drinking pot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33600"/>
            <a:ext cx="3418834" cy="36576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105400" y="2590800"/>
            <a:ext cx="3980688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Follow up questions?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hlinkClick r:id="rId3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john@johnhopewriting.com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www.johnhopewriting.com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C:\Documents\Writing\Website\covers\NoGoodCov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953000"/>
            <a:ext cx="949325" cy="1220788"/>
          </a:xfrm>
          <a:prstGeom prst="rect">
            <a:avLst/>
          </a:prstGeom>
          <a:noFill/>
          <a:ln>
            <a:noFill/>
          </a:ln>
          <a:effectLst>
            <a:outerShdw blurRad="225425" dist="50800" dir="600000" algn="ctr">
              <a:srgbClr val="000000">
                <a:alpha val="33000"/>
              </a:srgbClr>
            </a:outerShdw>
          </a:effectLst>
          <a:scene3d>
            <a:camera prst="perspectiveFront" fov="3900000">
              <a:rot lat="486000" lon="19530000" rev="120000"/>
            </a:camera>
            <a:lightRig rig="harsh" dir="t">
              <a:rot lat="0" lon="0" rev="5400000"/>
            </a:lightRig>
          </a:scene3d>
          <a:sp3d extrusionH="101600" contourW="12700">
            <a:bevelT w="6350" h="6350" prst="angle"/>
            <a:bevelB w="6350" h="6350" prst="angle"/>
            <a:contourClr>
              <a:srgbClr val="FFFFFF"/>
            </a:contourClr>
          </a:sp3d>
        </p:spPr>
      </p:pic>
      <p:pic>
        <p:nvPicPr>
          <p:cNvPr id="1029" name="Picture 5" descr="C:\Documents\Writing\Website\covers\LkMaryCov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4953000"/>
            <a:ext cx="928825" cy="1333500"/>
          </a:xfrm>
          <a:prstGeom prst="rect">
            <a:avLst/>
          </a:prstGeom>
          <a:noFill/>
          <a:ln>
            <a:noFill/>
          </a:ln>
          <a:effectLst>
            <a:outerShdw blurRad="225425" dist="50800" dir="600000" algn="ctr">
              <a:srgbClr val="000000">
                <a:alpha val="33000"/>
              </a:srgbClr>
            </a:outerShdw>
          </a:effectLst>
          <a:scene3d>
            <a:camera prst="perspectiveFront" fov="3900000">
              <a:rot lat="486000" lon="19530000" rev="120000"/>
            </a:camera>
            <a:lightRig rig="harsh" dir="t">
              <a:rot lat="0" lon="0" rev="5400000"/>
            </a:lightRig>
          </a:scene3d>
          <a:sp3d extrusionH="101600" contourW="12700">
            <a:bevelT w="6350" h="6350" prst="angle"/>
            <a:bevelB w="6350" h="6350" prst="angle"/>
            <a:contourClr>
              <a:srgbClr val="FFFFFF"/>
            </a:contourClr>
          </a:sp3d>
        </p:spPr>
      </p:pic>
      <p:pic>
        <p:nvPicPr>
          <p:cNvPr id="1030" name="Picture 6" descr="C:\Documents\Writing\Website\covers\FrozenFloppiesCov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4953000"/>
            <a:ext cx="972717" cy="1295400"/>
          </a:xfrm>
          <a:prstGeom prst="rect">
            <a:avLst/>
          </a:prstGeom>
          <a:noFill/>
          <a:ln>
            <a:noFill/>
          </a:ln>
          <a:effectLst>
            <a:outerShdw blurRad="225425" dist="50800" dir="600000" algn="ctr">
              <a:srgbClr val="000000">
                <a:alpha val="33000"/>
              </a:srgbClr>
            </a:outerShdw>
          </a:effectLst>
          <a:scene3d>
            <a:camera prst="perspectiveFront" fov="3900000">
              <a:rot lat="486000" lon="19530000" rev="120000"/>
            </a:camera>
            <a:lightRig rig="harsh" dir="t">
              <a:rot lat="0" lon="0" rev="5400000"/>
            </a:lightRig>
          </a:scene3d>
          <a:sp3d extrusionH="101600" contourW="12700">
            <a:bevelT w="6350" h="6350" prst="angle"/>
            <a:bevelB w="6350" h="6350" prst="angle"/>
            <a:contourClr>
              <a:srgbClr val="FFFFFF"/>
            </a:contourClr>
          </a:sp3d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5105400" y="4191000"/>
            <a:ext cx="3364992" cy="5334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Award-Winning Books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95400" y="5791200"/>
            <a:ext cx="5486400" cy="10668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 Available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500" dirty="0" smtClean="0">
                <a:hlinkClick r:id="rId8"/>
              </a:rPr>
              <a:t>www.johnhopewriting.com/teachers.html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Story 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 Story Writing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Story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defines a short story?</a:t>
            </a:r>
          </a:p>
          <a:p>
            <a:pPr lvl="1"/>
            <a:r>
              <a:rPr lang="en-US" dirty="0" smtClean="0"/>
              <a:t>Often between 1k to 5k words, less than 20k</a:t>
            </a:r>
          </a:p>
          <a:p>
            <a:pPr lvl="1"/>
            <a:r>
              <a:rPr lang="en-US" dirty="0" smtClean="0"/>
              <a:t>Contains a COMPLETE story </a:t>
            </a:r>
          </a:p>
          <a:p>
            <a:pPr lvl="2"/>
            <a:r>
              <a:rPr lang="en-US" dirty="0" smtClean="0"/>
              <a:t>Main conflict resolution</a:t>
            </a:r>
          </a:p>
          <a:p>
            <a:pPr lvl="2"/>
            <a:r>
              <a:rPr lang="en-US" dirty="0" smtClean="0"/>
              <a:t>Character arc</a:t>
            </a:r>
          </a:p>
          <a:p>
            <a:pPr lvl="1"/>
            <a:r>
              <a:rPr lang="en-US" dirty="0" smtClean="0"/>
              <a:t>Rich with scene and character description and dialogue</a:t>
            </a:r>
          </a:p>
          <a:p>
            <a:r>
              <a:rPr lang="en-US" dirty="0" smtClean="0"/>
              <a:t>RPLA Guidelines</a:t>
            </a:r>
          </a:p>
          <a:p>
            <a:pPr lvl="1"/>
            <a:r>
              <a:rPr lang="en-US" dirty="0" smtClean="0"/>
              <a:t>Short fiction has many of the elements of a novel, including character, setting, plot, conflict, resolution, climax, dialogue, protagonist, and antagonist. Maximum 8,000 words.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Novel Writing – Comparison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Similarities</a:t>
            </a:r>
          </a:p>
          <a:p>
            <a:pPr lvl="1"/>
            <a:r>
              <a:rPr lang="en-US" dirty="0" smtClean="0"/>
              <a:t>Plot curve</a:t>
            </a:r>
          </a:p>
          <a:p>
            <a:pPr lvl="1"/>
            <a:r>
              <a:rPr lang="en-US" dirty="0" smtClean="0"/>
              <a:t>Characters</a:t>
            </a:r>
          </a:p>
          <a:p>
            <a:pPr lvl="1"/>
            <a:r>
              <a:rPr lang="en-US" dirty="0" smtClean="0"/>
              <a:t>Setting</a:t>
            </a:r>
          </a:p>
          <a:p>
            <a:r>
              <a:rPr lang="en-US" dirty="0" smtClean="0"/>
              <a:t>Differences</a:t>
            </a:r>
          </a:p>
          <a:p>
            <a:pPr lvl="1"/>
            <a:r>
              <a:rPr lang="en-US" dirty="0" smtClean="0"/>
              <a:t>In Novels, scenes are steps toward the resolution</a:t>
            </a:r>
          </a:p>
          <a:p>
            <a:pPr lvl="1"/>
            <a:r>
              <a:rPr lang="en-US" dirty="0" smtClean="0"/>
              <a:t>Short Stories have little to no exposition</a:t>
            </a:r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47800"/>
            <a:ext cx="38481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it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I squeeze an entire story into 5k to 8k words, and sometimes less?</a:t>
            </a:r>
          </a:p>
          <a:p>
            <a:endParaRPr lang="en-US" dirty="0" smtClean="0"/>
          </a:p>
          <a:p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You’re experienced writing novels / novellas</a:t>
            </a:r>
          </a:p>
          <a:p>
            <a:pPr lvl="1"/>
            <a:r>
              <a:rPr lang="en-US" dirty="0" smtClean="0"/>
              <a:t>New to writing the “shorter stuff”</a:t>
            </a:r>
          </a:p>
          <a:p>
            <a:pPr lvl="1"/>
            <a:r>
              <a:rPr lang="en-US" dirty="0" smtClean="0"/>
              <a:t>Or you’re here to heckle 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the RPLA Guidelines, short stories should include character, setting, plot, protagonist, antagonist, and the following:</a:t>
            </a:r>
          </a:p>
          <a:p>
            <a:pPr lvl="1"/>
            <a:r>
              <a:rPr lang="en-US" dirty="0" smtClean="0"/>
              <a:t>A) conflict, plot twist, climax, dialogue</a:t>
            </a:r>
          </a:p>
          <a:p>
            <a:pPr lvl="1"/>
            <a:r>
              <a:rPr lang="en-US" dirty="0" smtClean="0"/>
              <a:t>B) conflict, resolution, climax, dialogue</a:t>
            </a:r>
          </a:p>
          <a:p>
            <a:pPr lvl="1"/>
            <a:r>
              <a:rPr lang="en-US" dirty="0" smtClean="0"/>
              <a:t>C) conflict, rising action, climax, dialogue</a:t>
            </a:r>
          </a:p>
          <a:p>
            <a:pPr lvl="1"/>
            <a:r>
              <a:rPr lang="en-US" dirty="0" smtClean="0"/>
              <a:t>D) </a:t>
            </a:r>
            <a:r>
              <a:rPr lang="en-US" dirty="0" err="1" smtClean="0"/>
              <a:t>Rik</a:t>
            </a:r>
            <a:r>
              <a:rPr lang="en-US" dirty="0" smtClean="0"/>
              <a:t> Feeney in a turtleneck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 Quiz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the RPLA Guidelines, short stories should include character, setting, plot, protagonist, antagonist, and the following:</a:t>
            </a:r>
          </a:p>
          <a:p>
            <a:pPr lvl="1"/>
            <a:r>
              <a:rPr lang="en-US" dirty="0" smtClean="0"/>
              <a:t>A) conflict, plot twist, climax, dialogue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B) conflict, resolution, climax, dialogue</a:t>
            </a:r>
          </a:p>
          <a:p>
            <a:pPr lvl="1"/>
            <a:r>
              <a:rPr lang="en-US" dirty="0" smtClean="0"/>
              <a:t>C) conflict, rising action, climax, dialogue</a:t>
            </a:r>
          </a:p>
          <a:p>
            <a:pPr lvl="1"/>
            <a:r>
              <a:rPr lang="en-US" dirty="0" smtClean="0"/>
              <a:t>D) </a:t>
            </a:r>
            <a:r>
              <a:rPr lang="en-US" dirty="0" err="1" smtClean="0"/>
              <a:t>Rik</a:t>
            </a:r>
            <a:r>
              <a:rPr lang="en-US" dirty="0" smtClean="0"/>
              <a:t> Feeney in a turtleneck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Write a Short Story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Short Story Writing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277</TotalTime>
  <Words>1062</Words>
  <Application>Microsoft Office PowerPoint</Application>
  <PresentationFormat>On-screen Show (4:3)</PresentationFormat>
  <Paragraphs>162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Short Story Writing</vt:lpstr>
      <vt:lpstr>Short Story Writing</vt:lpstr>
      <vt:lpstr>Short Story Overview</vt:lpstr>
      <vt:lpstr>Short Story Overview</vt:lpstr>
      <vt:lpstr>Novel Writing – Comparison </vt:lpstr>
      <vt:lpstr>Making it Happen</vt:lpstr>
      <vt:lpstr>Pop Quiz #1</vt:lpstr>
      <vt:lpstr>Pop Quiz #1</vt:lpstr>
      <vt:lpstr>How to Write a Short Story</vt:lpstr>
      <vt:lpstr>How to Write a Short Story</vt:lpstr>
      <vt:lpstr>How to Write a Short Story</vt:lpstr>
      <vt:lpstr>How to Write a Short Story</vt:lpstr>
      <vt:lpstr>How to Write a Short Story</vt:lpstr>
      <vt:lpstr>How to Write a Short Story</vt:lpstr>
      <vt:lpstr>Pop Quiz #2</vt:lpstr>
      <vt:lpstr>Pop Quiz #2</vt:lpstr>
      <vt:lpstr>Pop Quiz #3</vt:lpstr>
      <vt:lpstr>Pop Quiz #3</vt:lpstr>
      <vt:lpstr>Pop Quiz #4</vt:lpstr>
      <vt:lpstr>Pop Quiz #4</vt:lpstr>
      <vt:lpstr>Story Development Methods</vt:lpstr>
      <vt:lpstr>Story Development Methods</vt:lpstr>
      <vt:lpstr>Method 1 – Theme First Approach</vt:lpstr>
      <vt:lpstr>Method 2 – Great Scene Approach</vt:lpstr>
      <vt:lpstr>Method 3 – Twist Ending Approach</vt:lpstr>
      <vt:lpstr>Story Planning Activity</vt:lpstr>
      <vt:lpstr>Story Planning (Handout)</vt:lpstr>
      <vt:lpstr>Short Story Writing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Story Writing</dc:title>
  <dc:creator>Hope, John R</dc:creator>
  <cp:lastModifiedBy>John Hope</cp:lastModifiedBy>
  <cp:revision>34</cp:revision>
  <dcterms:created xsi:type="dcterms:W3CDTF">2006-08-16T00:00:00Z</dcterms:created>
  <dcterms:modified xsi:type="dcterms:W3CDTF">2015-02-03T00:19:33Z</dcterms:modified>
</cp:coreProperties>
</file>