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0" r:id="rId6"/>
    <p:sldId id="262" r:id="rId7"/>
    <p:sldId id="261" r:id="rId8"/>
    <p:sldId id="263" r:id="rId9"/>
    <p:sldId id="265" r:id="rId10"/>
    <p:sldId id="264" r:id="rId11"/>
    <p:sldId id="270" r:id="rId12"/>
    <p:sldId id="271" r:id="rId13"/>
    <p:sldId id="282" r:id="rId14"/>
    <p:sldId id="283" r:id="rId15"/>
    <p:sldId id="259" r:id="rId16"/>
    <p:sldId id="268" r:id="rId17"/>
    <p:sldId id="266" r:id="rId18"/>
    <p:sldId id="267" r:id="rId19"/>
    <p:sldId id="272" r:id="rId20"/>
    <p:sldId id="273" r:id="rId21"/>
    <p:sldId id="275" r:id="rId22"/>
    <p:sldId id="276" r:id="rId23"/>
    <p:sldId id="286" r:id="rId24"/>
    <p:sldId id="274" r:id="rId25"/>
    <p:sldId id="277" r:id="rId26"/>
    <p:sldId id="278" r:id="rId27"/>
    <p:sldId id="279" r:id="rId28"/>
    <p:sldId id="280" r:id="rId29"/>
    <p:sldId id="281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4B2403-3B35-4FFD-B88E-E1E221B4D089}">
          <p14:sldIdLst>
            <p14:sldId id="256"/>
            <p14:sldId id="257"/>
            <p14:sldId id="258"/>
            <p14:sldId id="269"/>
            <p14:sldId id="260"/>
            <p14:sldId id="262"/>
            <p14:sldId id="261"/>
            <p14:sldId id="263"/>
            <p14:sldId id="265"/>
            <p14:sldId id="264"/>
            <p14:sldId id="270"/>
            <p14:sldId id="271"/>
            <p14:sldId id="282"/>
            <p14:sldId id="283"/>
            <p14:sldId id="259"/>
            <p14:sldId id="268"/>
            <p14:sldId id="266"/>
            <p14:sldId id="267"/>
            <p14:sldId id="272"/>
            <p14:sldId id="273"/>
            <p14:sldId id="275"/>
            <p14:sldId id="276"/>
            <p14:sldId id="286"/>
            <p14:sldId id="274"/>
            <p14:sldId id="277"/>
            <p14:sldId id="278"/>
            <p14:sldId id="279"/>
            <p14:sldId id="280"/>
            <p14:sldId id="281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00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93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94DDA2-F3E7-439C-821E-BFA48154443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4BE46F-F724-4CA0-9245-E79E0CAA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E997-F0EB-4175-A497-6F308F8DF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Young Adult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63D50-3146-4445-8252-CEDA65EC1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725582" y="3354836"/>
            <a:ext cx="4008729" cy="550333"/>
          </a:xfrm>
        </p:spPr>
        <p:txBody>
          <a:bodyPr/>
          <a:lstStyle/>
          <a:p>
            <a:r>
              <a:rPr lang="en-US" dirty="0"/>
              <a:t>John Hope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814B10-14FD-483D-ABF9-FC7F5F489414}"/>
              </a:ext>
            </a:extLst>
          </p:cNvPr>
          <p:cNvSpPr txBox="1">
            <a:spLocks/>
          </p:cNvSpPr>
          <p:nvPr/>
        </p:nvSpPr>
        <p:spPr>
          <a:xfrm rot="21420000">
            <a:off x="1589395" y="3645390"/>
            <a:ext cx="4495284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www.johnhopewriting.com</a:t>
            </a:r>
          </a:p>
        </p:txBody>
      </p:sp>
    </p:spTree>
    <p:extLst>
      <p:ext uri="{BB962C8B-B14F-4D97-AF65-F5344CB8AC3E}">
        <p14:creationId xmlns:p14="http://schemas.microsoft.com/office/powerpoint/2010/main" val="209802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802574"/>
            <a:ext cx="10396882" cy="1151965"/>
          </a:xfrm>
        </p:spPr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495800" cy="331118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Taboos</a:t>
            </a:r>
          </a:p>
          <a:p>
            <a:pPr lvl="1"/>
            <a:r>
              <a:rPr lang="en-US" sz="3400" cap="none" dirty="0">
                <a:latin typeface="Aharoni" panose="020B0604020202020204" pitchFamily="2" charset="-79"/>
                <a:cs typeface="Aharoni" panose="020B0604020202020204" pitchFamily="2" charset="-79"/>
              </a:rPr>
              <a:t>Sex</a:t>
            </a:r>
          </a:p>
          <a:p>
            <a:pPr lvl="1"/>
            <a:r>
              <a:rPr lang="en-US" sz="3400" cap="none" dirty="0">
                <a:latin typeface="Aharoni" panose="020B0604020202020204" pitchFamily="2" charset="-79"/>
                <a:cs typeface="Aharoni" panose="020B0604020202020204" pitchFamily="2" charset="-79"/>
              </a:rPr>
              <a:t>Nudity</a:t>
            </a:r>
          </a:p>
          <a:p>
            <a:pPr lvl="1"/>
            <a:r>
              <a:rPr lang="en-US" sz="3400" cap="none" dirty="0">
                <a:latin typeface="Aharoni" panose="020B0604020202020204" pitchFamily="2" charset="-79"/>
                <a:cs typeface="Aharoni" panose="020B0604020202020204" pitchFamily="2" charset="-79"/>
              </a:rPr>
              <a:t>Vulgarity</a:t>
            </a:r>
          </a:p>
          <a:p>
            <a:pPr lvl="1"/>
            <a:r>
              <a:rPr lang="en-US" sz="3400" cap="none" dirty="0">
                <a:latin typeface="Aharoni" panose="020B0604020202020204" pitchFamily="2" charset="-79"/>
                <a:cs typeface="Aharoni" panose="020B0604020202020204" pitchFamily="2" charset="-79"/>
              </a:rPr>
              <a:t>Excessive Violence</a:t>
            </a:r>
          </a:p>
          <a:p>
            <a:pPr lvl="1"/>
            <a:r>
              <a:rPr lang="en-US" sz="3400" cap="none" dirty="0">
                <a:latin typeface="Aharoni" panose="020B0604020202020204" pitchFamily="2" charset="-79"/>
                <a:cs typeface="Aharoni" panose="020B0604020202020204" pitchFamily="2" charset="-79"/>
              </a:rPr>
              <a:t>Drug use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231329-1762-483E-A3A3-4F8B199A6C53}"/>
              </a:ext>
            </a:extLst>
          </p:cNvPr>
          <p:cNvSpPr txBox="1">
            <a:spLocks/>
          </p:cNvSpPr>
          <p:nvPr/>
        </p:nvSpPr>
        <p:spPr>
          <a:xfrm>
            <a:off x="6096000" y="1954539"/>
            <a:ext cx="4495800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All Taboos CAN be addressed – go light on the descriptions</a:t>
            </a:r>
            <a:endParaRPr lang="en-US" sz="3400" cap="none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288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802574"/>
            <a:ext cx="10396882" cy="1151965"/>
          </a:xfrm>
        </p:spPr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400924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Don’t get preachy, just tell your story</a:t>
            </a:r>
          </a:p>
          <a:p>
            <a:pPr lvl="1"/>
            <a:r>
              <a:rPr lang="en-US" sz="3200" cap="none" dirty="0">
                <a:latin typeface="Aharoni" panose="020B0604020202020204" pitchFamily="2" charset="-79"/>
                <a:cs typeface="Aharoni" panose="020B0604020202020204" pitchFamily="2" charset="-79"/>
              </a:rPr>
              <a:t>Trust your audience will get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9B3F4-7C7D-4DAE-B935-6BD18FD7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901" y="2417437"/>
            <a:ext cx="31718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802574"/>
            <a:ext cx="10396882" cy="1151965"/>
          </a:xfrm>
        </p:spPr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6882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Satisfying endings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Doesn’t have to be happy, but it should be hopeful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A better life is coming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Characters have changed (character arc)</a:t>
            </a:r>
          </a:p>
        </p:txBody>
      </p:sp>
    </p:spTree>
    <p:extLst>
      <p:ext uri="{BB962C8B-B14F-4D97-AF65-F5344CB8AC3E}">
        <p14:creationId xmlns:p14="http://schemas.microsoft.com/office/powerpoint/2010/main" val="110739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802574"/>
            <a:ext cx="10396882" cy="1151965"/>
          </a:xfrm>
        </p:spPr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6882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Remember to Hook Your Audience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Overarching story huge and epic (sounds good)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The core of your story deep and character-centric</a:t>
            </a:r>
          </a:p>
        </p:txBody>
      </p:sp>
    </p:spTree>
    <p:extLst>
      <p:ext uri="{BB962C8B-B14F-4D97-AF65-F5344CB8AC3E}">
        <p14:creationId xmlns:p14="http://schemas.microsoft.com/office/powerpoint/2010/main" val="262641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802574"/>
            <a:ext cx="10396882" cy="1151965"/>
          </a:xfrm>
        </p:spPr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524152" cy="358249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Teen Hooks</a:t>
            </a:r>
          </a:p>
          <a:p>
            <a:pPr lvl="1"/>
            <a:r>
              <a:rPr lang="en-US" sz="2600" cap="none" dirty="0">
                <a:latin typeface="Aharoni" panose="020B0604020202020204" pitchFamily="2" charset="-79"/>
                <a:cs typeface="Aharoni" panose="020B0604020202020204" pitchFamily="2" charset="-79"/>
              </a:rPr>
              <a:t>Dystopian</a:t>
            </a:r>
          </a:p>
          <a:p>
            <a:pPr lvl="1"/>
            <a:r>
              <a:rPr lang="en-US" sz="2600" cap="none" dirty="0">
                <a:latin typeface="Aharoni" panose="020B0604020202020204" pitchFamily="2" charset="-79"/>
                <a:cs typeface="Aharoni" panose="020B0604020202020204" pitchFamily="2" charset="-79"/>
              </a:rPr>
              <a:t>Starkly realistic</a:t>
            </a:r>
          </a:p>
          <a:p>
            <a:pPr lvl="1"/>
            <a:r>
              <a:rPr lang="en-US" sz="2600" cap="none" dirty="0">
                <a:latin typeface="Aharoni" panose="020B0604020202020204" pitchFamily="2" charset="-79"/>
                <a:cs typeface="Aharoni" panose="020B0604020202020204" pitchFamily="2" charset="-79"/>
              </a:rPr>
              <a:t>Stories that challenge their world view</a:t>
            </a:r>
          </a:p>
          <a:p>
            <a:pPr lvl="1"/>
            <a:r>
              <a:rPr lang="en-US" sz="2600" cap="none" dirty="0">
                <a:latin typeface="Aharoni" panose="020B0604020202020204" pitchFamily="2" charset="-79"/>
                <a:cs typeface="Aharoni" panose="020B0604020202020204" pitchFamily="2" charset="-79"/>
              </a:rPr>
              <a:t>Push the limits of what’s acceptable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6C914C-D013-476C-886C-38EE42974586}"/>
              </a:ext>
            </a:extLst>
          </p:cNvPr>
          <p:cNvSpPr txBox="1">
            <a:spLocks/>
          </p:cNvSpPr>
          <p:nvPr/>
        </p:nvSpPr>
        <p:spPr>
          <a:xfrm>
            <a:off x="5432778" y="2063395"/>
            <a:ext cx="444499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Tween Hooks</a:t>
            </a:r>
          </a:p>
          <a:p>
            <a:pPr lvl="1"/>
            <a:r>
              <a:rPr lang="en-US" sz="2600" cap="none" dirty="0">
                <a:latin typeface="Aharoni" panose="020B0604020202020204" pitchFamily="2" charset="-79"/>
                <a:cs typeface="Aharoni" panose="020B0604020202020204" pitchFamily="2" charset="-79"/>
              </a:rPr>
              <a:t>Funny, adventurous</a:t>
            </a:r>
          </a:p>
          <a:p>
            <a:pPr lvl="1"/>
            <a:r>
              <a:rPr lang="en-US" sz="2600" cap="none" dirty="0">
                <a:latin typeface="Aharoni" panose="020B0604020202020204" pitchFamily="2" charset="-79"/>
                <a:cs typeface="Aharoni" panose="020B0604020202020204" pitchFamily="2" charset="-79"/>
              </a:rPr>
              <a:t>Similar activities of reader</a:t>
            </a:r>
          </a:p>
          <a:p>
            <a:pPr lvl="1"/>
            <a:r>
              <a:rPr lang="en-US" sz="2600" cap="none" dirty="0">
                <a:latin typeface="Aharoni" panose="020B0604020202020204" pitchFamily="2" charset="-79"/>
                <a:cs typeface="Aharoni" panose="020B0604020202020204" pitchFamily="2" charset="-79"/>
              </a:rPr>
              <a:t>Bordering on unbelievable premises</a:t>
            </a:r>
          </a:p>
        </p:txBody>
      </p:sp>
    </p:spTree>
    <p:extLst>
      <p:ext uri="{BB962C8B-B14F-4D97-AF65-F5344CB8AC3E}">
        <p14:creationId xmlns:p14="http://schemas.microsoft.com/office/powerpoint/2010/main" val="289525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Leading Character</a:t>
            </a:r>
          </a:p>
        </p:txBody>
      </p:sp>
      <p:pic>
        <p:nvPicPr>
          <p:cNvPr id="1028" name="Picture 4" descr="Image result for ender's game">
            <a:extLst>
              <a:ext uri="{FF2B5EF4-FFF2-40B4-BE49-F238E27FC236}">
                <a16:creationId xmlns:a16="http://schemas.microsoft.com/office/drawing/2014/main" id="{2804600B-3331-4969-85EA-DEAEC80B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4" y="1894622"/>
            <a:ext cx="4298950" cy="26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giver">
            <a:extLst>
              <a:ext uri="{FF2B5EF4-FFF2-40B4-BE49-F238E27FC236}">
                <a16:creationId xmlns:a16="http://schemas.microsoft.com/office/drawing/2014/main" id="{B5354471-C1CF-4C2B-830D-7F4A0C05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60" y="1606631"/>
            <a:ext cx="4535139" cy="30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emale warrior">
            <a:extLst>
              <a:ext uri="{FF2B5EF4-FFF2-40B4-BE49-F238E27FC236}">
                <a16:creationId xmlns:a16="http://schemas.microsoft.com/office/drawing/2014/main" id="{C29F9476-FB0C-4437-9117-0A7284C3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46" y="3521091"/>
            <a:ext cx="4298950" cy="26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1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Leading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Select the character(s) to match your audience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Same age or slightly older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Similar problems / desires / wants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Avoid stereotypes</a:t>
            </a:r>
          </a:p>
        </p:txBody>
      </p:sp>
    </p:spTree>
    <p:extLst>
      <p:ext uri="{BB962C8B-B14F-4D97-AF65-F5344CB8AC3E}">
        <p14:creationId xmlns:p14="http://schemas.microsoft.com/office/powerpoint/2010/main" val="70774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Leading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Point of View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NO RETROSPECTIVE WRITING – No adult wisdom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Allow kid characters to make kid mistakes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Thoughts and reactions should be appropriate for what your character knows / understands</a:t>
            </a:r>
          </a:p>
          <a:p>
            <a:pPr lvl="1"/>
            <a:endParaRPr lang="en-US" sz="3600" cap="none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216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Leading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Voice</a:t>
            </a:r>
          </a:p>
          <a:p>
            <a:pPr lvl="1"/>
            <a:r>
              <a:rPr lang="en-US" sz="3400" cap="none" dirty="0">
                <a:latin typeface="Aharoni" panose="020B0604020202020204" pitchFamily="2" charset="-79"/>
                <a:cs typeface="Aharoni" panose="020B0604020202020204" pitchFamily="2" charset="-79"/>
              </a:rPr>
              <a:t>Select genuine voice for your character(s), each should be unique</a:t>
            </a:r>
          </a:p>
          <a:p>
            <a:pPr lvl="1"/>
            <a:r>
              <a:rPr lang="en-US" sz="3400" cap="none" dirty="0">
                <a:latin typeface="Aharoni" panose="020B0604020202020204" pitchFamily="2" charset="-79"/>
                <a:cs typeface="Aharoni" panose="020B0604020202020204" pitchFamily="2" charset="-79"/>
              </a:rPr>
              <a:t>Characters themselves may be searching for their voice</a:t>
            </a:r>
          </a:p>
          <a:p>
            <a:pPr lvl="2"/>
            <a:r>
              <a:rPr lang="en-US" sz="3200" cap="none" dirty="0">
                <a:latin typeface="Aharoni" panose="020B0604020202020204" pitchFamily="2" charset="-79"/>
                <a:cs typeface="Aharoni" panose="020B0604020202020204" pitchFamily="2" charset="-79"/>
              </a:rPr>
              <a:t>Speak differently amongst their friends vs adults</a:t>
            </a:r>
          </a:p>
          <a:p>
            <a:pPr lvl="1"/>
            <a:endParaRPr lang="en-US" sz="3600" cap="none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674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Leading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Fully developed characters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Tell something NEW about your main characters in EVERY scene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Allow readers to become friends with the characters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Show multiple sides to each character</a:t>
            </a:r>
          </a:p>
          <a:p>
            <a:pPr lvl="1"/>
            <a:endParaRPr lang="en-US" sz="3600" cap="none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02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356B-FE7E-4399-BF40-7FE77048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Adult Writing -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BA0F3-CF6E-463C-BDF0-3BBD3306F3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Select the Right Topic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Your Leading Character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Think Like Your Audience</a:t>
            </a:r>
          </a:p>
          <a:p>
            <a:endParaRPr lang="en-US" sz="4000" cap="none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224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Leading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84248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Character example: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Bruce, he plays football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Big and bullish-looking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Loves dogs and wants to be a vet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Struggles with math, but takes Honors Algebra because a girl he likes in the class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Obsessed with eating pickles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Has a neighbor with Down’s syndrome who he gives piggy-backs rides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He cried when saw the Fox and the Hound</a:t>
            </a:r>
          </a:p>
          <a:p>
            <a:pPr lvl="1"/>
            <a:endParaRPr lang="en-US" sz="3600" cap="none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6" name="AutoShape 2" descr="Image result for teens on cell phones">
            <a:extLst>
              <a:ext uri="{FF2B5EF4-FFF2-40B4-BE49-F238E27FC236}">
                <a16:creationId xmlns:a16="http://schemas.microsoft.com/office/drawing/2014/main" id="{BA17D9E9-E14C-4070-A091-C29412BD7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723A1-9B68-4AE4-ADF8-89E2BFE3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747" y="2033587"/>
            <a:ext cx="7143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Types of kids haven’t changed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Environments, situations, technologies have changed – DRAMATICALLY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Kids have changed to adapt</a:t>
            </a:r>
          </a:p>
        </p:txBody>
      </p:sp>
    </p:spTree>
    <p:extLst>
      <p:ext uri="{BB962C8B-B14F-4D97-AF65-F5344CB8AC3E}">
        <p14:creationId xmlns:p14="http://schemas.microsoft.com/office/powerpoint/2010/main" val="224349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Understanding of Technology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What do kids know, and what don’t they know?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Terminology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Use the CORRECT terms in the CORRECT context</a:t>
            </a:r>
          </a:p>
        </p:txBody>
      </p:sp>
      <p:pic>
        <p:nvPicPr>
          <p:cNvPr id="1026" name="Picture 2" descr="Image result for rotary phone">
            <a:extLst>
              <a:ext uri="{FF2B5EF4-FFF2-40B4-BE49-F238E27FC236}">
                <a16:creationId xmlns:a16="http://schemas.microsoft.com/office/drawing/2014/main" id="{4414CBB3-8A08-401F-8671-54BA04C5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566" y="953733"/>
            <a:ext cx="2219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3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Basic Desires of Teens (13-19):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Sense of identity, self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Meaningful relationships, beyond childhood friends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Gain confidence in adult responsibilities</a:t>
            </a:r>
          </a:p>
          <a:p>
            <a:pPr lvl="1">
              <a:lnSpc>
                <a:spcPct val="130000"/>
              </a:lnSpc>
            </a:pPr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Question what they’ve learned</a:t>
            </a:r>
          </a:p>
          <a:p>
            <a:pPr lvl="1">
              <a:lnSpc>
                <a:spcPct val="130000"/>
              </a:lnSpc>
            </a:pPr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Start to take ownership of their own lives</a:t>
            </a:r>
          </a:p>
        </p:txBody>
      </p:sp>
    </p:spTree>
    <p:extLst>
      <p:ext uri="{BB962C8B-B14F-4D97-AF65-F5344CB8AC3E}">
        <p14:creationId xmlns:p14="http://schemas.microsoft.com/office/powerpoint/2010/main" val="216201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58471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Basic Desires of Tweens (10-12):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Cares what adults think of them</a:t>
            </a:r>
          </a:p>
          <a:p>
            <a:pPr lvl="2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They start to challenge authority</a:t>
            </a:r>
          </a:p>
          <a:p>
            <a:pPr lvl="2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Don’t want adults around</a:t>
            </a:r>
          </a:p>
          <a:p>
            <a:pPr lvl="2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They still need love/support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Activities (games or sports) more important than hygiene</a:t>
            </a:r>
          </a:p>
          <a:p>
            <a:pPr lvl="1"/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Embarrassment, fitting in</a:t>
            </a:r>
          </a:p>
          <a:p>
            <a:pPr lvl="1">
              <a:lnSpc>
                <a:spcPct val="130000"/>
              </a:lnSpc>
            </a:pPr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Want to do grown up things</a:t>
            </a:r>
          </a:p>
        </p:txBody>
      </p:sp>
    </p:spTree>
    <p:extLst>
      <p:ext uri="{BB962C8B-B14F-4D97-AF65-F5344CB8AC3E}">
        <p14:creationId xmlns:p14="http://schemas.microsoft.com/office/powerpoint/2010/main" val="2906158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5847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What do kids generally don’t worry about?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Paying bills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Carrying for others’ welfare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Cooking dinners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Managing carpools/transportation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Next day consequences</a:t>
            </a:r>
          </a:p>
          <a:p>
            <a:pPr lvl="1"/>
            <a:r>
              <a:rPr lang="en-US" sz="2800" cap="none" dirty="0">
                <a:latin typeface="Aharoni" panose="020B0604020202020204" pitchFamily="2" charset="-79"/>
                <a:cs typeface="Aharoni" panose="020B0604020202020204" pitchFamily="2" charset="-79"/>
              </a:rPr>
              <a:t>Their own mortality</a:t>
            </a:r>
          </a:p>
        </p:txBody>
      </p:sp>
    </p:spTree>
    <p:extLst>
      <p:ext uri="{BB962C8B-B14F-4D97-AF65-F5344CB8AC3E}">
        <p14:creationId xmlns:p14="http://schemas.microsoft.com/office/powerpoint/2010/main" val="325274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58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Propel your story with the concerns of your audience</a:t>
            </a:r>
          </a:p>
        </p:txBody>
      </p:sp>
    </p:spTree>
    <p:extLst>
      <p:ext uri="{BB962C8B-B14F-4D97-AF65-F5344CB8AC3E}">
        <p14:creationId xmlns:p14="http://schemas.microsoft.com/office/powerpoint/2010/main" val="2963059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6087533" cy="3558471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Main character, Jonas, has lived a cookie-cutter life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He has a moment of enlightenment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He decides to live his own life, away from his family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He rebels, breaks the rules, and leaves</a:t>
            </a:r>
          </a:p>
        </p:txBody>
      </p:sp>
      <p:pic>
        <p:nvPicPr>
          <p:cNvPr id="1026" name="Picture 2" descr="Image result for The Giver">
            <a:extLst>
              <a:ext uri="{FF2B5EF4-FFF2-40B4-BE49-F238E27FC236}">
                <a16:creationId xmlns:a16="http://schemas.microsoft.com/office/drawing/2014/main" id="{71C30C09-D9A7-4CF8-8D5D-9FDE748E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02" y="857956"/>
            <a:ext cx="2994297" cy="4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462-EEFA-49F4-8BAA-F6C3F90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31C-304F-4CF0-9AA4-4E9B0B2300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6882" cy="355847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Teens React: The Hunger Games </a:t>
            </a:r>
            <a:r>
              <a:rPr lang="en-US" sz="2700" cap="none" dirty="0">
                <a:cs typeface="Aharoni" panose="020B0604020202020204" pitchFamily="2" charset="-79"/>
              </a:rPr>
              <a:t>(01:50 onward)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How real they view the story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How they relate it to their lives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How they understand the symbology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Their general reactions</a:t>
            </a:r>
          </a:p>
        </p:txBody>
      </p:sp>
    </p:spTree>
    <p:extLst>
      <p:ext uri="{BB962C8B-B14F-4D97-AF65-F5344CB8AC3E}">
        <p14:creationId xmlns:p14="http://schemas.microsoft.com/office/powerpoint/2010/main" val="366473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Topic</a:t>
            </a:r>
          </a:p>
        </p:txBody>
      </p:sp>
      <p:pic>
        <p:nvPicPr>
          <p:cNvPr id="2050" name="Picture 2" descr="Image result for book genres">
            <a:extLst>
              <a:ext uri="{FF2B5EF4-FFF2-40B4-BE49-F238E27FC236}">
                <a16:creationId xmlns:a16="http://schemas.microsoft.com/office/drawing/2014/main" id="{1507FDAA-9320-4A32-81FF-47F40C08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93" y="1807828"/>
            <a:ext cx="7418614" cy="37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8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E6560-BC70-4665-8785-3E205C68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/>
          <a:lstStyle/>
          <a:p>
            <a:r>
              <a:rPr lang="en-US" dirty="0"/>
              <a:t>Young Adult Writing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8D255-1E54-4F39-AA83-CCC922659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8529" y="4247468"/>
            <a:ext cx="7315201" cy="114064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3000" cap="none" dirty="0">
                <a:latin typeface="Aharoni" panose="020B0604020202020204" pitchFamily="2" charset="-79"/>
                <a:cs typeface="Aharoni" panose="020B0604020202020204" pitchFamily="2" charset="-79"/>
              </a:rPr>
              <a:t>Presentation Available: 	www.johnhopewriting.com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8911E-BE16-45ED-AEC8-15A329C4FF32}"/>
              </a:ext>
            </a:extLst>
          </p:cNvPr>
          <p:cNvSpPr txBox="1">
            <a:spLocks/>
          </p:cNvSpPr>
          <p:nvPr/>
        </p:nvSpPr>
        <p:spPr>
          <a:xfrm>
            <a:off x="806303" y="1008082"/>
            <a:ext cx="10394707" cy="1140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cap="none" dirty="0">
                <a:latin typeface="Aharoni" panose="020B0604020202020204" pitchFamily="2" charset="-79"/>
                <a:cs typeface="Aharoni" panose="020B0604020202020204" pitchFamily="2" charset="-79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8129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Young Adult Writing is NOT “Dumbed Down” Adult Writing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Hot / Serious Topics</a:t>
            </a:r>
          </a:p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Don’t Water Down the Truth </a:t>
            </a:r>
          </a:p>
        </p:txBody>
      </p:sp>
    </p:spTree>
    <p:extLst>
      <p:ext uri="{BB962C8B-B14F-4D97-AF65-F5344CB8AC3E}">
        <p14:creationId xmlns:p14="http://schemas.microsoft.com/office/powerpoint/2010/main" val="29018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What’s important to teens?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Friends and Meaningful Relationships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What Other People Think About Them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A Sense of Self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Grades / School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Their Future</a:t>
            </a:r>
          </a:p>
        </p:txBody>
      </p:sp>
    </p:spTree>
    <p:extLst>
      <p:ext uri="{BB962C8B-B14F-4D97-AF65-F5344CB8AC3E}">
        <p14:creationId xmlns:p14="http://schemas.microsoft.com/office/powerpoint/2010/main" val="396653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Harry Potter’s Struggles:</a:t>
            </a:r>
          </a:p>
          <a:p>
            <a:pPr lvl="1"/>
            <a:r>
              <a:rPr lang="en-US" sz="3800" cap="none" dirty="0">
                <a:latin typeface="Aharoni" panose="020B0604020202020204" pitchFamily="2" charset="-79"/>
                <a:cs typeface="Aharoni" panose="020B0604020202020204" pitchFamily="2" charset="-79"/>
              </a:rPr>
              <a:t>Making Friends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Fitting in the “right” House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Discovering his hidden potential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Surviving wizard school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Saving the world from Voldemort</a:t>
            </a:r>
          </a:p>
        </p:txBody>
      </p:sp>
      <p:pic>
        <p:nvPicPr>
          <p:cNvPr id="1026" name="Picture 2" descr="Image result for harry potter">
            <a:extLst>
              <a:ext uri="{FF2B5EF4-FFF2-40B4-BE49-F238E27FC236}">
                <a16:creationId xmlns:a16="http://schemas.microsoft.com/office/drawing/2014/main" id="{B6C13EFB-2211-43E9-8261-B47783D4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71" y="898072"/>
            <a:ext cx="3428885" cy="44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7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6662057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Provide the audience interesting ideas, settings, and scenarios</a:t>
            </a:r>
            <a:endParaRPr lang="en-US" sz="3800" cap="none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3C921-4B19-4A3C-AB8A-114E23B6B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7" y="685800"/>
            <a:ext cx="3640452" cy="50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Keep in mind, kids buys books, adults buy MORE books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Need to sell concepts to parents and teachers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What are topics are adults comfortable with exposing to their kids</a:t>
            </a:r>
          </a:p>
        </p:txBody>
      </p:sp>
    </p:spTree>
    <p:extLst>
      <p:ext uri="{BB962C8B-B14F-4D97-AF65-F5344CB8AC3E}">
        <p14:creationId xmlns:p14="http://schemas.microsoft.com/office/powerpoint/2010/main" val="155358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1265-766C-431F-9592-AA34366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6383-11A6-4369-9342-D417375CB6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cap="none" dirty="0">
                <a:latin typeface="Aharoni" panose="020B0604020202020204" pitchFamily="2" charset="-79"/>
                <a:cs typeface="Aharoni" panose="020B0604020202020204" pitchFamily="2" charset="-79"/>
              </a:rPr>
              <a:t>Schools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Focus on learning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Historical topics</a:t>
            </a:r>
          </a:p>
          <a:p>
            <a:pPr lvl="1"/>
            <a:r>
              <a:rPr lang="en-US" sz="3600" cap="none" dirty="0">
                <a:latin typeface="Aharoni" panose="020B0604020202020204" pitchFamily="2" charset="-79"/>
                <a:cs typeface="Aharoni" panose="020B0604020202020204" pitchFamily="2" charset="-79"/>
              </a:rPr>
              <a:t>Science/Technology</a:t>
            </a:r>
          </a:p>
        </p:txBody>
      </p:sp>
      <p:pic>
        <p:nvPicPr>
          <p:cNvPr id="4098" name="Picture 2" descr="Image result for the book thief">
            <a:extLst>
              <a:ext uri="{FF2B5EF4-FFF2-40B4-BE49-F238E27FC236}">
                <a16:creationId xmlns:a16="http://schemas.microsoft.com/office/drawing/2014/main" id="{FCED59B4-95E7-4734-9739-81EA7B63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14" y="1629352"/>
            <a:ext cx="2019460" cy="31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-na.ssl-images-amazon.com/images/I/51rJw8-KYjL._SX338_BO1,204,203,200_.jpg">
            <a:extLst>
              <a:ext uri="{FF2B5EF4-FFF2-40B4-BE49-F238E27FC236}">
                <a16:creationId xmlns:a16="http://schemas.microsoft.com/office/drawing/2014/main" id="{1E8184DC-C7A0-48EB-8C8F-3D961C701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4" y="182389"/>
            <a:ext cx="2034609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ilencing sharks">
            <a:extLst>
              <a:ext uri="{FF2B5EF4-FFF2-40B4-BE49-F238E27FC236}">
                <a16:creationId xmlns:a16="http://schemas.microsoft.com/office/drawing/2014/main" id="{D8BDA9CA-1E59-4859-9E82-3ACA6745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13" y="3249822"/>
            <a:ext cx="1993215" cy="29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26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1869</TotalTime>
  <Words>762</Words>
  <Application>Microsoft Office PowerPoint</Application>
  <PresentationFormat>Widescreen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Aharoni</vt:lpstr>
      <vt:lpstr>Arial</vt:lpstr>
      <vt:lpstr>Impact</vt:lpstr>
      <vt:lpstr>Main Event</vt:lpstr>
      <vt:lpstr>Young Adult Writing</vt:lpstr>
      <vt:lpstr>Young Adult Writing - Agenda</vt:lpstr>
      <vt:lpstr>Select the Right Topic</vt:lpstr>
      <vt:lpstr>Select the Right Topic</vt:lpstr>
      <vt:lpstr>Select the Right Topic</vt:lpstr>
      <vt:lpstr>Select the Right Topic</vt:lpstr>
      <vt:lpstr>Select the Right Topic</vt:lpstr>
      <vt:lpstr>Select the Right Topic</vt:lpstr>
      <vt:lpstr>Select the Right Topic</vt:lpstr>
      <vt:lpstr>Select the Right Topic</vt:lpstr>
      <vt:lpstr>Select the Right Topic</vt:lpstr>
      <vt:lpstr>Select the Right Topic</vt:lpstr>
      <vt:lpstr>Select the Right Topic</vt:lpstr>
      <vt:lpstr>Select the Right Topic</vt:lpstr>
      <vt:lpstr>Your Leading Character</vt:lpstr>
      <vt:lpstr>Your Leading Character</vt:lpstr>
      <vt:lpstr>Your Leading Character</vt:lpstr>
      <vt:lpstr>Your Leading Character</vt:lpstr>
      <vt:lpstr>Your Leading Character</vt:lpstr>
      <vt:lpstr>Your Leading Character</vt:lpstr>
      <vt:lpstr>Think Like Your Audience</vt:lpstr>
      <vt:lpstr>Think Like Your Audience</vt:lpstr>
      <vt:lpstr>Think Like Your Audience</vt:lpstr>
      <vt:lpstr>Think like your audience</vt:lpstr>
      <vt:lpstr>Think like your audience</vt:lpstr>
      <vt:lpstr>Think like your audience</vt:lpstr>
      <vt:lpstr>Think like your audience</vt:lpstr>
      <vt:lpstr>Think like your audience</vt:lpstr>
      <vt:lpstr>Think like your audience</vt:lpstr>
      <vt:lpstr>Young Adult 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Adult Writing</dc:title>
  <dc:creator>John Hope</dc:creator>
  <cp:lastModifiedBy>Hope, John</cp:lastModifiedBy>
  <cp:revision>35</cp:revision>
  <dcterms:created xsi:type="dcterms:W3CDTF">2019-10-04T21:53:39Z</dcterms:created>
  <dcterms:modified xsi:type="dcterms:W3CDTF">2019-10-19T10:11:37Z</dcterms:modified>
</cp:coreProperties>
</file>